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1434" r:id="rId2"/>
    <p:sldId id="1435" r:id="rId3"/>
    <p:sldId id="1436" r:id="rId4"/>
    <p:sldId id="1437" r:id="rId5"/>
  </p:sldIdLst>
  <p:sldSz cx="10287000" cy="6858000" type="35mm"/>
  <p:notesSz cx="6994525" cy="92789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2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66"/>
    <a:srgbClr val="FFCC66"/>
    <a:srgbClr val="00CC99"/>
    <a:srgbClr val="CCCCFF"/>
    <a:srgbClr val="FFFFCC"/>
    <a:srgbClr val="DFD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4" autoAdjust="0"/>
    <p:restoredTop sz="83000" autoAdjust="0"/>
  </p:normalViewPr>
  <p:slideViewPr>
    <p:cSldViewPr snapToGrid="0">
      <p:cViewPr varScale="1">
        <p:scale>
          <a:sx n="74" d="100"/>
          <a:sy n="74" d="100"/>
        </p:scale>
        <p:origin x="-114" y="-47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862" y="-91"/>
      </p:cViewPr>
      <p:guideLst>
        <p:guide orient="horz" pos="2922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>
            <a:lvl1pPr algn="l" defTabSz="944563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05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>
            <a:lvl1pPr algn="r" defTabSz="944563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305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b" anchorCtr="0" compatLnSpc="1">
            <a:prstTxWarp prst="textNoShape">
              <a:avLst/>
            </a:prstTxWarp>
          </a:bodyPr>
          <a:lstStyle>
            <a:lvl1pPr algn="l" defTabSz="944563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777288"/>
            <a:ext cx="30305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b" anchorCtr="0" compatLnSpc="1">
            <a:prstTxWarp prst="textNoShape">
              <a:avLst/>
            </a:prstTxWarp>
          </a:bodyPr>
          <a:lstStyle>
            <a:lvl1pPr algn="r" defTabSz="944563">
              <a:defRPr>
                <a:solidFill>
                  <a:schemeClr val="tx1"/>
                </a:solidFill>
              </a:defRPr>
            </a:lvl1pPr>
          </a:lstStyle>
          <a:p>
            <a:fld id="{7344E3DA-30E6-4A36-B9E1-E96D43A44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64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>
            <a:lvl1pPr algn="l" defTabSz="944563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05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>
            <a:lvl1pPr algn="r" defTabSz="944563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04850"/>
            <a:ext cx="5172075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389438"/>
            <a:ext cx="51308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305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b" anchorCtr="0" compatLnSpc="1">
            <a:prstTxWarp prst="textNoShape">
              <a:avLst/>
            </a:prstTxWarp>
          </a:bodyPr>
          <a:lstStyle>
            <a:lvl1pPr algn="l" defTabSz="944563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777288"/>
            <a:ext cx="30305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b" anchorCtr="0" compatLnSpc="1">
            <a:prstTxWarp prst="textNoShape">
              <a:avLst/>
            </a:prstTxWarp>
          </a:bodyPr>
          <a:lstStyle>
            <a:lvl1pPr algn="r" defTabSz="944563">
              <a:defRPr b="1">
                <a:solidFill>
                  <a:schemeClr val="tx1"/>
                </a:solidFill>
              </a:defRPr>
            </a:lvl1pPr>
          </a:lstStyle>
          <a:p>
            <a:fld id="{8A53EE11-C0D8-43A1-9FD2-8F4D7CC99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30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DFE48E5-461E-4B92-B0AF-3B91F3DD427B}" type="slidenum">
              <a:rPr lang="en-US" altLang="en-US">
                <a:solidFill>
                  <a:schemeClr val="tx1"/>
                </a:solidFill>
              </a:rPr>
              <a:pPr/>
              <a:t>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695325"/>
            <a:ext cx="5219700" cy="34798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6900"/>
            <a:ext cx="559435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DFE48E5-461E-4B92-B0AF-3B91F3DD427B}" type="slidenum">
              <a:rPr lang="en-US" altLang="en-US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695325"/>
            <a:ext cx="5219700" cy="34798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6900"/>
            <a:ext cx="559435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388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DFE48E5-461E-4B92-B0AF-3B91F3DD427B}" type="slidenum">
              <a:rPr lang="en-US" altLang="en-US">
                <a:solidFill>
                  <a:schemeClr val="tx1"/>
                </a:solidFill>
              </a:rPr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695325"/>
            <a:ext cx="5219700" cy="34798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6900"/>
            <a:ext cx="559435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247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44563"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DFE48E5-461E-4B92-B0AF-3B91F3DD427B}" type="slidenum">
              <a:rPr lang="en-US" altLang="en-US">
                <a:solidFill>
                  <a:schemeClr val="tx1"/>
                </a:solidFill>
              </a:rPr>
              <a:pPr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695325"/>
            <a:ext cx="5219700" cy="34798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6900"/>
            <a:ext cx="559435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228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black">
          <a:xfrm>
            <a:off x="1800225" y="0"/>
            <a:ext cx="8486775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ltGray">
          <a:xfrm>
            <a:off x="0" y="0"/>
            <a:ext cx="1800225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ltGray">
          <a:xfrm>
            <a:off x="0" y="0"/>
            <a:ext cx="10287000" cy="3810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1008" y="2400"/>
              </a:cxn>
              <a:cxn ang="0">
                <a:pos x="5760" y="1536"/>
              </a:cxn>
              <a:cxn ang="0">
                <a:pos x="5760" y="0"/>
              </a:cxn>
              <a:cxn ang="0">
                <a:pos x="0" y="0"/>
              </a:cxn>
              <a:cxn ang="0">
                <a:pos x="0" y="1200"/>
              </a:cxn>
            </a:cxnLst>
            <a:rect l="0" t="0" r="r" b="b"/>
            <a:pathLst>
              <a:path w="5760" h="2400">
                <a:moveTo>
                  <a:pt x="0" y="1200"/>
                </a:moveTo>
                <a:lnTo>
                  <a:pt x="1008" y="2400"/>
                </a:lnTo>
                <a:lnTo>
                  <a:pt x="5760" y="1536"/>
                </a:lnTo>
                <a:lnTo>
                  <a:pt x="5760" y="0"/>
                </a:lnTo>
                <a:lnTo>
                  <a:pt x="0" y="0"/>
                </a:lnTo>
                <a:lnTo>
                  <a:pt x="0" y="1200"/>
                </a:lnTo>
                <a:close/>
              </a:path>
            </a:pathLst>
          </a:cu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71525" y="13716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314575" y="3886200"/>
            <a:ext cx="72009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332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2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13" y="152400"/>
            <a:ext cx="218598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850" y="152400"/>
            <a:ext cx="64055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1524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752600"/>
            <a:ext cx="39433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95950" y="1752600"/>
            <a:ext cx="394335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695950" y="3886200"/>
            <a:ext cx="394335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30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1524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752600"/>
            <a:ext cx="39433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5950" y="1752600"/>
            <a:ext cx="39433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15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1524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752600"/>
            <a:ext cx="8039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3886200"/>
            <a:ext cx="8039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0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8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5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752600"/>
            <a:ext cx="3943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5950" y="1752600"/>
            <a:ext cx="3943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6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9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81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83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blackGray">
          <a:xfrm>
            <a:off x="1800225" y="0"/>
            <a:ext cx="8486775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200" b="1">
              <a:solidFill>
                <a:srgbClr val="990033"/>
              </a:solidFill>
              <a:latin typeface="Helvetica" pitchFamily="34" charset="0"/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ltGray">
          <a:xfrm>
            <a:off x="0" y="0"/>
            <a:ext cx="1800225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33CC33"/>
              </a:solidFill>
            </a:endParaRPr>
          </a:p>
        </p:txBody>
      </p:sp>
      <p:sp>
        <p:nvSpPr>
          <p:cNvPr id="204804" name="Freeform 4"/>
          <p:cNvSpPr>
            <a:spLocks/>
          </p:cNvSpPr>
          <p:nvPr/>
        </p:nvSpPr>
        <p:spPr bwMode="ltGray">
          <a:xfrm>
            <a:off x="0" y="0"/>
            <a:ext cx="102870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8" y="1200"/>
              </a:cxn>
              <a:cxn ang="0">
                <a:pos x="5760" y="336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200">
                <a:moveTo>
                  <a:pt x="0" y="0"/>
                </a:moveTo>
                <a:lnTo>
                  <a:pt x="1008" y="1200"/>
                </a:lnTo>
                <a:lnTo>
                  <a:pt x="5760" y="336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85850" y="1524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752600"/>
            <a:ext cx="8039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1"/>
            <a:r>
              <a:rPr lang="en-US" altLang="en-US" smtClean="0"/>
              <a:t>Fourth level</a:t>
            </a:r>
          </a:p>
          <a:p>
            <a:pPr lvl="2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kumimoji="1"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ü"/>
        <a:defRPr kumimoji="1"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70000"/>
        <a:buFont typeface="CommonBullets" pitchFamily="34" charset="2"/>
        <a:buChar char="+"/>
        <a:defRPr kumimoji="1" sz="28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–"/>
        <a:defRPr kumimoji="1" sz="28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 kumimoji="1" sz="28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 kumimoji="1" sz="28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 kumimoji="1" sz="28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 kumimoji="1" sz="28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 kumimoji="1"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dirty="0" smtClean="0">
                <a:effectLst/>
                <a:latin typeface="Arial" panose="020B0604020202020204" pitchFamily="34" charset="0"/>
              </a:rPr>
              <a:t>UBOL Drainage Guidelines</a:t>
            </a:r>
            <a:br>
              <a:rPr lang="en-US" altLang="en-US" sz="4000" b="1" dirty="0" smtClean="0">
                <a:effectLst/>
                <a:latin typeface="Arial" panose="020B0604020202020204" pitchFamily="34" charset="0"/>
              </a:rPr>
            </a:br>
            <a:r>
              <a:rPr lang="en-US" altLang="en-US" sz="2800" b="1" dirty="0" smtClean="0">
                <a:effectLst/>
                <a:latin typeface="Arial" panose="020B0604020202020204" pitchFamily="34" charset="0"/>
              </a:rPr>
              <a:t> (Task 2 Report)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sz="4000" dirty="0" smtClean="0">
                <a:effectLst/>
              </a:rPr>
              <a:t/>
            </a:r>
            <a:br>
              <a:rPr lang="en-US" altLang="en-US" sz="4000" dirty="0" smtClean="0">
                <a:effectLst/>
              </a:rPr>
            </a:br>
            <a:endParaRPr lang="en-US" altLang="en-US" sz="2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868" y="1457011"/>
            <a:ext cx="8835432" cy="5004079"/>
          </a:xfrm>
        </p:spPr>
        <p:txBody>
          <a:bodyPr/>
          <a:lstStyle/>
          <a:p>
            <a:r>
              <a:rPr lang="en-US" dirty="0" smtClean="0"/>
              <a:t>Current Guidance:</a:t>
            </a:r>
          </a:p>
          <a:p>
            <a:pPr lvl="1"/>
            <a:r>
              <a:rPr lang="en-US" dirty="0" smtClean="0"/>
              <a:t>Positive drainage is recommended for installations where moisture may reach interlayer from above or below.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Prevent interlayer stripping, erosion, loss of support, etc.</a:t>
            </a:r>
          </a:p>
          <a:p>
            <a:pPr lvl="1"/>
            <a:r>
              <a:rPr lang="en-US" dirty="0" smtClean="0"/>
              <a:t>Options include nonwoven geotextile and drainable HMA; provide outlets.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Example material specs and examples are available for both; experience has generally been good.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dirty="0" smtClean="0">
                <a:effectLst/>
                <a:latin typeface="Arial" panose="020B0604020202020204" pitchFamily="34" charset="0"/>
              </a:rPr>
              <a:t>UBOL Drainage Guidelines</a:t>
            </a:r>
            <a:br>
              <a:rPr lang="en-US" altLang="en-US" sz="4000" b="1" dirty="0" smtClean="0">
                <a:effectLst/>
                <a:latin typeface="Arial" panose="020B0604020202020204" pitchFamily="34" charset="0"/>
              </a:rPr>
            </a:br>
            <a:r>
              <a:rPr lang="en-US" altLang="en-US" sz="2800" b="1" dirty="0" smtClean="0">
                <a:effectLst/>
                <a:latin typeface="Arial" panose="020B0604020202020204" pitchFamily="34" charset="0"/>
              </a:rPr>
              <a:t> (Task 2 Report)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sz="4000" dirty="0" smtClean="0">
                <a:effectLst/>
              </a:rPr>
              <a:t/>
            </a:r>
            <a:br>
              <a:rPr lang="en-US" altLang="en-US" sz="4000" dirty="0" smtClean="0">
                <a:effectLst/>
              </a:rPr>
            </a:br>
            <a:endParaRPr lang="en-US" altLang="en-US" sz="2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868" y="1457011"/>
            <a:ext cx="8835432" cy="5004079"/>
          </a:xfrm>
        </p:spPr>
        <p:txBody>
          <a:bodyPr/>
          <a:lstStyle/>
          <a:p>
            <a:r>
              <a:rPr lang="en-US" dirty="0" smtClean="0"/>
              <a:t>U-M research has characterized geotextile fabric drainage under static and dynamic loading conditions. </a:t>
            </a:r>
          </a:p>
          <a:p>
            <a:pPr lvl="1"/>
            <a:r>
              <a:rPr lang="en-US" sz="2400" dirty="0" smtClean="0"/>
              <a:t>Findings: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Fabric exceeded established in-plane transmissivity requirements in both static and dynamic conditions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Drainage was faster under dynamic conditions than under static conditions.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No work was done on characterization of flow in asphalt interlayers</a:t>
            </a:r>
          </a:p>
        </p:txBody>
      </p:sp>
    </p:spTree>
    <p:extLst>
      <p:ext uri="{BB962C8B-B14F-4D97-AF65-F5344CB8AC3E}">
        <p14:creationId xmlns:p14="http://schemas.microsoft.com/office/powerpoint/2010/main" val="75644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dirty="0" smtClean="0">
                <a:effectLst/>
                <a:latin typeface="Arial" panose="020B0604020202020204" pitchFamily="34" charset="0"/>
              </a:rPr>
              <a:t>UBOL Drainage Guidelines</a:t>
            </a:r>
            <a:br>
              <a:rPr lang="en-US" altLang="en-US" sz="4000" b="1" dirty="0" smtClean="0">
                <a:effectLst/>
                <a:latin typeface="Arial" panose="020B0604020202020204" pitchFamily="34" charset="0"/>
              </a:rPr>
            </a:br>
            <a:r>
              <a:rPr lang="en-US" altLang="en-US" sz="2800" b="1" dirty="0" smtClean="0">
                <a:effectLst/>
                <a:latin typeface="Arial" panose="020B0604020202020204" pitchFamily="34" charset="0"/>
              </a:rPr>
              <a:t> (Task 2 Report)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sz="4000" dirty="0" smtClean="0">
                <a:effectLst/>
              </a:rPr>
              <a:t/>
            </a:r>
            <a:br>
              <a:rPr lang="en-US" altLang="en-US" sz="4000" dirty="0" smtClean="0">
                <a:effectLst/>
              </a:rPr>
            </a:br>
            <a:endParaRPr lang="en-US" altLang="en-US" sz="2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20" y="1295400"/>
            <a:ext cx="8835432" cy="5004079"/>
          </a:xfrm>
        </p:spPr>
        <p:txBody>
          <a:bodyPr/>
          <a:lstStyle/>
          <a:p>
            <a:r>
              <a:rPr lang="en-US" dirty="0" smtClean="0"/>
              <a:t>Considerations for Future UBOL Interlayer Drainage Design Guidance</a:t>
            </a:r>
          </a:p>
          <a:p>
            <a:pPr lvl="1"/>
            <a:r>
              <a:rPr lang="en-US" sz="2400" dirty="0" smtClean="0"/>
              <a:t>Dynamic Transmissivity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Consider U-</a:t>
            </a:r>
            <a:r>
              <a:rPr lang="en-US" sz="2000" dirty="0" err="1" smtClean="0"/>
              <a:t>Mn</a:t>
            </a:r>
            <a:r>
              <a:rPr lang="en-US" sz="2000" dirty="0" smtClean="0"/>
              <a:t> study results and limitations (2 Hz load rate, no asphalt)</a:t>
            </a:r>
          </a:p>
          <a:p>
            <a:pPr lvl="1"/>
            <a:r>
              <a:rPr lang="en-US" sz="2400" dirty="0" smtClean="0"/>
              <a:t>Requirements based on Net Inflow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Combination of thickness and permeability to remove net inflow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Application for geotextile is limited because of deflection considerations (i.e., avoid overly thick fabric)</a:t>
            </a:r>
          </a:p>
          <a:p>
            <a:pPr lvl="1"/>
            <a:r>
              <a:rPr lang="en-US" sz="2400" dirty="0" smtClean="0"/>
              <a:t>Requirements based on Time to Drain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Recognize that water we don’t need to remove water that can’t infiltrate – design to quickly lower saturation level of interlayer, but not to accommodate water that would otherwise run off.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For granular drainage layers, target is &lt;85% saturation in 5-10 </a:t>
            </a:r>
            <a:r>
              <a:rPr lang="en-US" sz="2000" dirty="0" err="1" smtClean="0"/>
              <a:t>hrs</a:t>
            </a:r>
            <a:r>
              <a:rPr lang="en-US" sz="2000" dirty="0" smtClean="0"/>
              <a:t> … what should it be for UBOL interlayers?</a:t>
            </a:r>
          </a:p>
        </p:txBody>
      </p:sp>
    </p:spTree>
    <p:extLst>
      <p:ext uri="{BB962C8B-B14F-4D97-AF65-F5344CB8AC3E}">
        <p14:creationId xmlns:p14="http://schemas.microsoft.com/office/powerpoint/2010/main" val="244130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dirty="0" smtClean="0">
                <a:effectLst/>
                <a:latin typeface="Arial" panose="020B0604020202020204" pitchFamily="34" charset="0"/>
              </a:rPr>
              <a:t>UBOL Drainage Guidelines</a:t>
            </a:r>
            <a:br>
              <a:rPr lang="en-US" altLang="en-US" sz="4000" b="1" dirty="0" smtClean="0">
                <a:effectLst/>
                <a:latin typeface="Arial" panose="020B0604020202020204" pitchFamily="34" charset="0"/>
              </a:rPr>
            </a:br>
            <a:r>
              <a:rPr lang="en-US" altLang="en-US" sz="2800" b="1" dirty="0" smtClean="0">
                <a:effectLst/>
                <a:latin typeface="Arial" panose="020B0604020202020204" pitchFamily="34" charset="0"/>
              </a:rPr>
              <a:t> (Task 2 Report)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sz="4000" dirty="0" smtClean="0">
                <a:effectLst/>
              </a:rPr>
              <a:t/>
            </a:r>
            <a:br>
              <a:rPr lang="en-US" altLang="en-US" sz="4000" dirty="0" smtClean="0">
                <a:effectLst/>
              </a:rPr>
            </a:br>
            <a:endParaRPr lang="en-US" altLang="en-US" sz="2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20" y="1295400"/>
            <a:ext cx="8835432" cy="5004079"/>
          </a:xfrm>
        </p:spPr>
        <p:txBody>
          <a:bodyPr/>
          <a:lstStyle/>
          <a:p>
            <a:r>
              <a:rPr lang="en-US" sz="2400" dirty="0" smtClean="0"/>
              <a:t>Current practices and guidelines seem to be adequate (so far … limited performance history for geotextiles), but </a:t>
            </a:r>
            <a:r>
              <a:rPr lang="en-US" sz="2400" i="1" dirty="0" smtClean="0"/>
              <a:t>we really don’t know what is actually required.</a:t>
            </a:r>
          </a:p>
          <a:p>
            <a:r>
              <a:rPr lang="en-US" sz="2400" dirty="0" smtClean="0"/>
              <a:t>R&amp;D is required</a:t>
            </a:r>
          </a:p>
          <a:p>
            <a:pPr lvl="1"/>
            <a:r>
              <a:rPr lang="en-US" sz="2000" dirty="0" smtClean="0"/>
              <a:t>Determine field conditions where drainage definitely is and is not required</a:t>
            </a:r>
          </a:p>
          <a:p>
            <a:pPr lvl="1"/>
            <a:r>
              <a:rPr lang="en-US" sz="2000" dirty="0" smtClean="0"/>
              <a:t>Improve current guidance based on dynamic loading effects (for both HMA and geotextile interlayers)</a:t>
            </a:r>
          </a:p>
          <a:p>
            <a:pPr lvl="1"/>
            <a:r>
              <a:rPr lang="en-US" sz="2000" dirty="0" smtClean="0"/>
              <a:t>Determine appropriate time-to-drain criteria</a:t>
            </a:r>
          </a:p>
          <a:p>
            <a:pPr lvl="1"/>
            <a:r>
              <a:rPr lang="en-US" sz="2000" dirty="0" smtClean="0"/>
              <a:t>Determine relative stripping resistance of dense-graded and drainage asphalt concrete when other factors are constant.</a:t>
            </a:r>
          </a:p>
          <a:p>
            <a:pPr lvl="1"/>
            <a:r>
              <a:rPr lang="en-US" sz="2000" dirty="0" smtClean="0"/>
              <a:t>Determine “optimal” properties for geotextile fabric and drainable HMA interlayers (including consideration of stability, </a:t>
            </a:r>
            <a:r>
              <a:rPr lang="en-US" sz="2000" dirty="0" err="1" smtClean="0"/>
              <a:t>drainability</a:t>
            </a:r>
            <a:r>
              <a:rPr lang="en-US" sz="2000" dirty="0" smtClean="0"/>
              <a:t> and creep/secondary consolidation on reduced HMA drainage).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77010585"/>
      </p:ext>
    </p:extLst>
  </p:cSld>
  <p:clrMapOvr>
    <a:masterClrMapping/>
  </p:clrMapOvr>
</p:sld>
</file>

<file path=ppt/theme/theme1.xml><?xml version="1.0" encoding="utf-8"?>
<a:theme xmlns:a="http://schemas.openxmlformats.org/drawingml/2006/main" name="2002template">
  <a:themeElements>
    <a:clrScheme name="2002template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2002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80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80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2template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2template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template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template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template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Designs\2002template.pot</Template>
  <TotalTime>45354</TotalTime>
  <Words>347</Words>
  <Application>Microsoft Office PowerPoint</Application>
  <PresentationFormat>35mm Slides</PresentationFormat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2002template</vt:lpstr>
      <vt:lpstr>UBOL Drainage Guidelines  (Task 2 Report)  </vt:lpstr>
      <vt:lpstr>UBOL Drainage Guidelines  (Task 2 Report)  </vt:lpstr>
      <vt:lpstr>UBOL Drainage Guidelines  (Task 2 Report)  </vt:lpstr>
      <vt:lpstr>UBOL Drainage Guidelines  (Task 2 Report)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MinneALF2</dc:title>
  <dc:creator>Derek Tompkins</dc:creator>
  <cp:lastModifiedBy>Tom Burnham</cp:lastModifiedBy>
  <cp:revision>547</cp:revision>
  <cp:lastPrinted>1999-10-20T15:07:16Z</cp:lastPrinted>
  <dcterms:created xsi:type="dcterms:W3CDTF">1999-05-04T19:53:11Z</dcterms:created>
  <dcterms:modified xsi:type="dcterms:W3CDTF">2016-03-16T19:23:05Z</dcterms:modified>
</cp:coreProperties>
</file>