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3" r:id="rId4"/>
    <p:sldId id="262" r:id="rId5"/>
    <p:sldId id="258" r:id="rId6"/>
    <p:sldId id="260" r:id="rId7"/>
    <p:sldId id="266" r:id="rId8"/>
    <p:sldId id="261" r:id="rId9"/>
    <p:sldId id="271" r:id="rId10"/>
    <p:sldId id="272" r:id="rId11"/>
    <p:sldId id="279" r:id="rId12"/>
    <p:sldId id="275" r:id="rId13"/>
    <p:sldId id="264" r:id="rId14"/>
    <p:sldId id="277" r:id="rId15"/>
    <p:sldId id="274" r:id="rId16"/>
    <p:sldId id="273" r:id="rId17"/>
    <p:sldId id="276" r:id="rId18"/>
    <p:sldId id="270" r:id="rId19"/>
    <p:sldId id="278" r:id="rId20"/>
    <p:sldId id="269" r:id="rId21"/>
    <p:sldId id="267" r:id="rId22"/>
    <p:sldId id="268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9DF67-BD13-42B9-8DAF-14E380B1C21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B4CD9-53E1-48C8-A0D0-E15795DAD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3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16BFA-99CC-41A8-BA13-8B018798B0A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2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1F06-1C13-43F5-90FD-686B00A13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3B2CD-B440-4533-A69F-3DA9AA0AC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80128-F11D-4441-9373-0714322D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06864-504C-42D0-8D17-E777B01F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62A91-EAEB-495C-838C-2FDDCE58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9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93190-103B-4239-A460-F158AC32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C8EB7-C49D-4D5C-A275-4DFA6DC1C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D74C9-1CFB-4EA5-B487-DBBE1564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4FA8A-86CC-4483-A97D-C78FC755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4644-243D-40E1-AFA7-AD9BBC27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2E4D3-1F67-4F7A-B03C-CA20A36B1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20C89-44E9-43E3-9E93-E97BAEDD0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13BDD-7136-4012-9DAD-F2F84944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B28E0-C069-4BB3-8BD1-1A579BCB3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1A8A4-F515-49B2-8272-1A06C8BA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0171-2A40-4BE9-8AE2-EF865236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3B1C-5CBE-47D3-8484-CC7D4D1D9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D1F45-256F-49E9-8D2F-48995DB3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1391A-3AF5-494E-A92C-EDB4E17C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A55C6-D928-486F-9454-2138A323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5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CBB7-DBA9-4EB1-AFA5-650459FB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F0DE6-1A09-4184-AFBF-A70895F3C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9E303-482B-444D-BD6B-0469653A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CC6F6-C139-4A51-9D8E-EEE5A1DC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39B79-10A0-43D3-815B-BB2F1EF2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9332-E8A7-4AFF-A239-231E5762F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35841-3B23-42E8-907D-94F479C8B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64BB8-DAE6-4C14-A146-B6E4E381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9D234-44D9-4823-9082-D1AD10CD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FDADE-66E2-4ED3-BE60-9E0F47D7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20FCD-2A6C-4E95-98C8-D5C45AEB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6CD8A-825F-4C0F-A00F-640439E1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279B1-7281-4C1A-8776-641E1F938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4FB07-4CEF-4DED-90B6-E53A9C6E5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2413E-C4FA-43AF-BBFC-270450C19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EAC4E-4F98-4490-A684-73CBE0FF5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5B46D3-9FBA-48F7-B863-3D4CED5C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638BED-11C3-432E-8DDA-6A49D6C1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207B6-5064-41D5-ABF0-B29F2103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9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54C4-4D53-4256-B1D8-CF684CE7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F5CE4-131B-44AF-A74D-E9CF626B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40435-7AE3-400E-9D6E-FD8F0230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90D72-BF31-4933-B6EE-8C19DE92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1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6B472-BF1F-4463-AF6B-AAAFA779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C7BB9-986D-41DE-8512-A0E618DF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88136-EAC3-40C9-9EAD-681FA8D8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7AEC-4499-4DAF-AC9A-8DB9AEDF9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1047F-1A16-429B-A876-FE1C91D0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D2F13-A60C-46AF-98F2-D39267397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A4337-7F65-4FCB-A4D1-86F93217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20265-AEE4-448A-AC76-31650657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9900B-8A17-4599-A149-F1DD710A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CBB2-0373-4FB9-8900-B0B5E99F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70AF25-C021-4B87-9B0A-B73182518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F273E-8B87-4623-AF51-8E75B709D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054A7-3A5D-48B4-8287-7469CC0A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BFE80-0DFA-4AB5-894C-35555155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F1F44-93AF-4FFC-89E2-2B9F626A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1FEA1-A72B-43E0-9C25-0B8BEC68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F1A8C-F692-4117-BA69-D6DF3431F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65780-E915-471E-8DAD-1F56ECEFD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6DDA-ED7A-40DC-AF68-B32818F760E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B5F61-DB81-4FDC-A584-175DB16DD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FD15C-35D1-4C07-AC6F-6900C7696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06A8-5D59-4FCF-B84C-B14D147E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s.ncdc.noaa.gov/maps/ncei/summaries/dail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s.ncdc.noaa.gov/maps/ncei/summaries/dail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hyperlink" Target="http://ascelibrary.org/doi/abs/10.1061/(ASCE)TE.1943-5436.00008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s.ncdc.noaa.gov/maps/ncei/summaries/daily" TargetMode="External"/><Relationship Id="rId2" Type="http://schemas.openxmlformats.org/officeDocument/2006/relationships/hyperlink" Target="https://doi.org/10.1080/10298436.2018.154685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fhwa.dot.gov/publications/research/infrastructure/pavements/ltpp/98085/tempred.cf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77/036119811882512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410D-98D6-4DF8-AC95-F911A673B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>
            <a:normAutofit fontScale="90000"/>
          </a:bodyPr>
          <a:lstStyle/>
          <a:p>
            <a:r>
              <a:rPr lang="en-US" dirty="0"/>
              <a:t>Demonstration of TSD Data Extraction and Processing Tool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BE11B7-2682-4057-89B2-8C8FDBA79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10141527" cy="32281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Webinar Series</a:t>
            </a:r>
          </a:p>
          <a:p>
            <a:pPr>
              <a:lnSpc>
                <a:spcPct val="120000"/>
              </a:lnSpc>
            </a:pPr>
            <a:r>
              <a:rPr lang="en-US" dirty="0"/>
              <a:t>Transportation Pooled Fund-5(385): Pavement Structural Evaluation with Traffic Speed Deflection Devices (TSDDs)</a:t>
            </a:r>
          </a:p>
          <a:p>
            <a:endParaRPr lang="en-US" dirty="0"/>
          </a:p>
          <a:p>
            <a:r>
              <a:rPr lang="en-US" dirty="0"/>
              <a:t>Senthil Thyagarajan</a:t>
            </a:r>
          </a:p>
          <a:p>
            <a:r>
              <a:rPr lang="en-US" dirty="0"/>
              <a:t>Transportation Engineer</a:t>
            </a:r>
          </a:p>
          <a:p>
            <a:r>
              <a:rPr lang="en-US" dirty="0"/>
              <a:t>Maintenance Division</a:t>
            </a:r>
          </a:p>
          <a:p>
            <a:r>
              <a:rPr lang="en-US" dirty="0"/>
              <a:t>TxDOT</a:t>
            </a:r>
          </a:p>
        </p:txBody>
      </p:sp>
    </p:spTree>
    <p:extLst>
      <p:ext uri="{BB962C8B-B14F-4D97-AF65-F5344CB8AC3E}">
        <p14:creationId xmlns:p14="http://schemas.microsoft.com/office/powerpoint/2010/main" val="153730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E56D-D9AE-4D91-B774-86EEF7B0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Pre-analysis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71E43-B6AA-48FB-BB10-FF2BDBCEF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Before extracting data,</a:t>
            </a:r>
          </a:p>
          <a:p>
            <a:pPr lvl="0"/>
            <a:r>
              <a:rPr lang="en-US" dirty="0"/>
              <a:t>Verify the deflection worksheet is the first worksheet.</a:t>
            </a:r>
          </a:p>
          <a:p>
            <a:pPr lvl="0"/>
            <a:r>
              <a:rPr lang="en-US" dirty="0"/>
              <a:t>Verify the data format and make any required changes to the “</a:t>
            </a:r>
            <a:r>
              <a:rPr lang="en-US" dirty="0" err="1"/>
              <a:t>Defl_File_Format</a:t>
            </a:r>
            <a:r>
              <a:rPr lang="en-US" dirty="0"/>
              <a:t>” worksheet. </a:t>
            </a:r>
          </a:p>
          <a:p>
            <a:pPr lvl="1"/>
            <a:r>
              <a:rPr lang="en-US" dirty="0"/>
              <a:t>Verify if the column numbers next to each column in ‘</a:t>
            </a:r>
            <a:r>
              <a:rPr lang="en-US" dirty="0" err="1"/>
              <a:t>Defl_file_format</a:t>
            </a:r>
            <a:r>
              <a:rPr lang="en-US" dirty="0"/>
              <a:t>’ worksheet match the column location for the key variables in the deflection file.</a:t>
            </a:r>
          </a:p>
          <a:p>
            <a:r>
              <a:rPr lang="en-US" dirty="0"/>
              <a:t>Extract previous day average temperature for the test route from </a:t>
            </a:r>
            <a:r>
              <a:rPr lang="en-US" u="sng" dirty="0">
                <a:hlinkClick r:id="rId2"/>
              </a:rPr>
              <a:t>https://gis.ncdc.noaa.gov/maps/ncei/summaries/daily</a:t>
            </a:r>
            <a:r>
              <a:rPr lang="en-US" dirty="0"/>
              <a:t>.  </a:t>
            </a:r>
          </a:p>
          <a:p>
            <a:r>
              <a:rPr lang="en-US" dirty="0"/>
              <a:t>The DLL file ‘EVERSERS.dll’ required for </a:t>
            </a:r>
            <a:r>
              <a:rPr lang="en-US" dirty="0" err="1"/>
              <a:t>backcalculation</a:t>
            </a:r>
            <a:r>
              <a:rPr lang="en-US" dirty="0"/>
              <a:t> should be placed in </a:t>
            </a:r>
            <a:r>
              <a:rPr lang="en-US" u="sng" dirty="0"/>
              <a:t>c:\Temp\EVERSERS.dll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3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083D-15EE-4DF4-A244-FD7B775D8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Backcalculation</a:t>
            </a:r>
            <a:r>
              <a:rPr lang="en-US" dirty="0"/>
              <a:t> – Locating Eversers.dll file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45826-2325-4218-8A5D-17540931E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610"/>
          <a:stretch/>
        </p:blipFill>
        <p:spPr>
          <a:xfrm>
            <a:off x="4253552" y="1690688"/>
            <a:ext cx="7100248" cy="15320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E6EE0F-EB22-4EF7-B3EE-F862D74704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215"/>
          <a:stretch/>
        </p:blipFill>
        <p:spPr>
          <a:xfrm>
            <a:off x="4368800" y="3490775"/>
            <a:ext cx="6580187" cy="28592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CE43A2-7DAD-4B99-A843-EB10BC3E2C4D}"/>
              </a:ext>
            </a:extLst>
          </p:cNvPr>
          <p:cNvSpPr txBox="1"/>
          <p:nvPr/>
        </p:nvSpPr>
        <p:spPr>
          <a:xfrm>
            <a:off x="838200" y="1747116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Default Location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69793D-DAE4-457D-9EA2-90D83FA65CF0}"/>
              </a:ext>
            </a:extLst>
          </p:cNvPr>
          <p:cNvSpPr txBox="1"/>
          <p:nvPr/>
        </p:nvSpPr>
        <p:spPr>
          <a:xfrm>
            <a:off x="838200" y="3490775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 Location</a:t>
            </a:r>
          </a:p>
        </p:txBody>
      </p:sp>
    </p:spTree>
    <p:extLst>
      <p:ext uri="{BB962C8B-B14F-4D97-AF65-F5344CB8AC3E}">
        <p14:creationId xmlns:p14="http://schemas.microsoft.com/office/powerpoint/2010/main" val="20478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DEC91-8438-4FCC-971A-E2BFC42A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Worksheet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799E1-D0F8-4F9C-9638-F1E1397652F0}"/>
              </a:ext>
            </a:extLst>
          </p:cNvPr>
          <p:cNvSpPr/>
          <p:nvPr/>
        </p:nvSpPr>
        <p:spPr>
          <a:xfrm>
            <a:off x="735506" y="4611412"/>
            <a:ext cx="978691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GPR reported spacing: If the deflection chainage and closest layer thickness chainage are farther than this GPR reported spacing, the current/default thickness value will be retained.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BCDB8C-0672-4A87-AA0A-68653CB12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3305"/>
            <a:ext cx="99822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3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88BB-EB79-45B2-A411-A95A2152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Extracting previous day average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7F90-D794-473D-A286-58515777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Used in SCI temperature correction (</a:t>
            </a:r>
            <a:r>
              <a:rPr lang="en-US" dirty="0" err="1"/>
              <a:t>Nasimifar</a:t>
            </a:r>
            <a:r>
              <a:rPr lang="en-US" dirty="0"/>
              <a:t> et al. 2018)</a:t>
            </a:r>
          </a:p>
          <a:p>
            <a:pPr marL="514350" indent="-514350">
              <a:buAutoNum type="arabicParenR"/>
            </a:pPr>
            <a:r>
              <a:rPr lang="en-US" dirty="0"/>
              <a:t>Go to the website </a:t>
            </a:r>
            <a:r>
              <a:rPr lang="en-US" dirty="0">
                <a:hlinkClick r:id="rId2"/>
              </a:rPr>
              <a:t>https://gis.ncdc.noaa.gov/maps/ncei/summaries/daily</a:t>
            </a:r>
            <a:r>
              <a:rPr lang="en-US" dirty="0"/>
              <a:t>  </a:t>
            </a:r>
          </a:p>
          <a:p>
            <a:pPr marL="514350" indent="-514350">
              <a:buAutoNum type="arabicParenR"/>
            </a:pPr>
            <a:r>
              <a:rPr lang="en-US" dirty="0"/>
              <a:t>Enter GPS coordinate, previous day (date) of testing and press update map</a:t>
            </a:r>
          </a:p>
          <a:p>
            <a:pPr marL="514350" indent="-514350">
              <a:buAutoNum type="arabicParenR"/>
            </a:pPr>
            <a:r>
              <a:rPr lang="en-US" dirty="0"/>
              <a:t>Obtain the previous day average temperature from the station closer to the testing route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77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517D-CD82-4106-83A0-FB13C274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Defl_File_Format Worksheet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1964A5-3283-4307-8F22-1BB6B00B2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60" y="4402699"/>
            <a:ext cx="10372725" cy="2190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A3F47D-8E20-4F1C-9B26-38448154FBAA}"/>
              </a:ext>
            </a:extLst>
          </p:cNvPr>
          <p:cNvSpPr txBox="1"/>
          <p:nvPr/>
        </p:nvSpPr>
        <p:spPr>
          <a:xfrm>
            <a:off x="722260" y="1494176"/>
            <a:ext cx="337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TSD Deflection Worksheet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ABBF35-64DC-402B-9453-6A05FDEBB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60" y="2175156"/>
            <a:ext cx="89344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59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7413-6132-495C-B5F0-02D7C39D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E0F36-4F9B-44FF-80DA-B02A1FBF2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Expanding default index calculations: User can expand default indices in “</a:t>
            </a:r>
            <a:r>
              <a:rPr lang="en-US" dirty="0" err="1"/>
              <a:t>outputFormat</a:t>
            </a:r>
            <a:r>
              <a:rPr lang="en-US" dirty="0"/>
              <a:t>” worksheet with extra columns to do additional calculations.</a:t>
            </a:r>
          </a:p>
          <a:p>
            <a:pPr lvl="1"/>
            <a:r>
              <a:rPr lang="en-US" dirty="0"/>
              <a:t>This serves as a default format on subsequent data extraction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01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7D7D-1D97-4D1D-94B7-7890434DA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2AF07-7486-483A-AC46-4031AE526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Verify and update the input values in the ‘input’ worksheets.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‘Select and Import Deflection Data’ command button to Select the deflection file.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code will copy all the worksheets from the selected file to this workbook.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first worksheet will the renamed “</a:t>
            </a:r>
            <a:r>
              <a:rPr lang="en-US" dirty="0" err="1"/>
              <a:t>TSD_Data</a:t>
            </a:r>
            <a:r>
              <a:rPr lang="en-US" dirty="0"/>
              <a:t>” and second worksheet will be renamed “</a:t>
            </a:r>
            <a:r>
              <a:rPr lang="en-US" dirty="0" err="1"/>
              <a:t>Data_Dictionary</a:t>
            </a:r>
            <a:r>
              <a:rPr lang="en-US" dirty="0"/>
              <a:t>".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All calculations will be done only in the “</a:t>
            </a:r>
            <a:r>
              <a:rPr lang="en-US" dirty="0" err="1"/>
              <a:t>TSD_Data</a:t>
            </a:r>
            <a:r>
              <a:rPr lang="en-US" dirty="0"/>
              <a:t>” worksheet. The tool computes the indices with default values entered the “input” worksheet when required.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tool post the relevant computation formula in the worksheet. Thus the user has the option (if preferred) of changing the layer thicknesses and previous day average temperature for each/subgroup of record after data extraction and index computation.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98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406B-05AE-4F3A-971B-A87D3F3A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Thickness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D1EED-4D8C-4F26-8CBF-8D026AFA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tool uses the default layer thickness (entered in “input” worksheet).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‘select and import GPR’ to import layer thickness from separate workbook</a:t>
            </a:r>
          </a:p>
          <a:p>
            <a:pPr lvl="1"/>
            <a:r>
              <a:rPr lang="en-US" dirty="0"/>
              <a:t>thickness data can be either at the interval of the reported deflections or in flexible intervals</a:t>
            </a:r>
          </a:p>
          <a:p>
            <a:pPr lvl="1"/>
            <a:r>
              <a:rPr lang="en-US" dirty="0"/>
              <a:t>code will find matching chainage or GPS co-ordinates within distance provided in ‘GPR reported spacing’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Layer thickness can also be entered manually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2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091C9-A165-4584-AAEF-D30C20EC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Backcalculation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B91AA-A264-4401-B977-919B0AA6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0621"/>
          </a:xfrm>
        </p:spPr>
        <p:txBody>
          <a:bodyPr/>
          <a:lstStyle/>
          <a:p>
            <a:r>
              <a:rPr lang="en-US" dirty="0" err="1"/>
              <a:t>WesLEA</a:t>
            </a:r>
            <a:r>
              <a:rPr lang="en-US" dirty="0"/>
              <a:t> layered elastic solution</a:t>
            </a:r>
          </a:p>
          <a:p>
            <a:r>
              <a:rPr lang="en-US" dirty="0"/>
              <a:t>Optimization uses Excel’s Generalized Reduced Gradient (GRG) non-linear method</a:t>
            </a:r>
          </a:p>
        </p:txBody>
      </p:sp>
    </p:spTree>
    <p:extLst>
      <p:ext uri="{BB962C8B-B14F-4D97-AF65-F5344CB8AC3E}">
        <p14:creationId xmlns:p14="http://schemas.microsoft.com/office/powerpoint/2010/main" val="273278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82B8-9C8D-4AF7-8FDA-741F94BE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Backcalculation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2619AE-7FD6-4CF3-8F6A-10033AA54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1293"/>
            <a:ext cx="10515600" cy="2175669"/>
          </a:xfrm>
        </p:spPr>
        <p:txBody>
          <a:bodyPr/>
          <a:lstStyle/>
          <a:p>
            <a:r>
              <a:rPr lang="en-US" dirty="0"/>
              <a:t>Last two layers are assumed as </a:t>
            </a:r>
          </a:p>
          <a:p>
            <a:pPr lvl="1"/>
            <a:r>
              <a:rPr lang="en-US" dirty="0"/>
              <a:t>both subgrade or </a:t>
            </a:r>
          </a:p>
          <a:p>
            <a:pPr lvl="1"/>
            <a:r>
              <a:rPr lang="en-US" dirty="0"/>
              <a:t>subgrade and stiff layer.</a:t>
            </a:r>
          </a:p>
          <a:p>
            <a:r>
              <a:rPr lang="en-US" dirty="0"/>
              <a:t>If subbase thickness is provided, the tool combines subbases in to one layer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49294D-CC37-4E95-89DA-8691EA357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16" y="1515269"/>
            <a:ext cx="109918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1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CE84-F1F3-4A41-9793-464A5DE2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9F222-DE2E-4DE4-A10C-2011E728C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Deflection file and fields of interest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Computed Indices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Required Inputs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Workbook Outline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Pre-analysis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Procedure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Layer Thickness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Backcalculation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Workbook customization for additional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1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B8BEF2-154F-49DD-AEFF-59F6C00E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</a:t>
            </a:r>
            <a:br>
              <a:rPr lang="en-US" dirty="0"/>
            </a:br>
            <a:r>
              <a:rPr lang="en-US" dirty="0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0553C-6DDC-414E-9159-B8888AE58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/>
              <a:t>Senthilmurugan.Thyagarajan@txdot.gov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69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E1A0-F090-4385-8178-73F943192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Strain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71994D-DB81-4303-A10A-F6D2565B63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Texas Modulus Equation (FWD)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72</m:t>
                    </m:r>
                  </m:oMath>
                </a14:m>
                <a:endParaRPr lang="en-US" baseline="-25000" dirty="0"/>
              </a:p>
              <a:p>
                <a:endParaRPr lang="en-US" dirty="0"/>
              </a:p>
              <a:p>
                <a:r>
                  <a:rPr lang="en-US" dirty="0"/>
                  <a:t>Thyagarajan et al. ICMPA 2011</a:t>
                </a:r>
              </a:p>
              <a:p>
                <a:pPr marL="0" indent="0">
                  <a:buNone/>
                </a:pPr>
                <a:r>
                  <a:rPr lang="en-US" dirty="0"/>
                  <a:t>	Fatigue Strain = a*(SCI</a:t>
                </a:r>
                <a:r>
                  <a:rPr lang="en-US" baseline="-25000" dirty="0"/>
                  <a:t>12</a:t>
                </a:r>
                <a:r>
                  <a:rPr lang="en-US" dirty="0"/>
                  <a:t>)</a:t>
                </a:r>
                <a:r>
                  <a:rPr lang="en-US" baseline="30000" dirty="0"/>
                  <a:t>b</a:t>
                </a:r>
                <a:endParaRPr lang="en-US" dirty="0"/>
              </a:p>
              <a:p>
                <a:r>
                  <a:rPr lang="en-US" dirty="0" err="1"/>
                  <a:t>Nasimifar</a:t>
                </a:r>
                <a:r>
                  <a:rPr lang="en-US" dirty="0"/>
                  <a:t> et al </a:t>
                </a:r>
                <a:r>
                  <a:rPr lang="en-US" u="sng" dirty="0">
                    <a:hlinkClick r:id="rId2"/>
                  </a:rPr>
                  <a:t>10.1061/(ASCE)TE.1943-5436.0000832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Fatigue Strain = a*(DSI</a:t>
                </a:r>
                <a:r>
                  <a:rPr lang="en-US" baseline="-25000" dirty="0"/>
                  <a:t>8-12</a:t>
                </a:r>
                <a:r>
                  <a:rPr lang="en-US" dirty="0"/>
                  <a:t>)</a:t>
                </a:r>
                <a:r>
                  <a:rPr lang="en-US" baseline="30000" dirty="0"/>
                  <a:t>b </a:t>
                </a:r>
              </a:p>
              <a:p>
                <a:pPr marL="0" indent="0">
                  <a:buNone/>
                </a:pPr>
                <a:r>
                  <a:rPr lang="en-US" dirty="0"/>
                  <a:t>	Rutting Strain = a*(DSI</a:t>
                </a:r>
                <a:r>
                  <a:rPr lang="en-US" baseline="-25000" dirty="0"/>
                  <a:t>12-36</a:t>
                </a:r>
                <a:r>
                  <a:rPr lang="en-US" dirty="0"/>
                  <a:t>)</a:t>
                </a:r>
                <a:r>
                  <a:rPr lang="en-US" baseline="30000" dirty="0"/>
                  <a:t>b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71994D-DB81-4303-A10A-F6D2565B63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08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2330D8C-783E-4722-B258-2FC184394A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27"/>
          <a:stretch/>
        </p:blipFill>
        <p:spPr>
          <a:xfrm>
            <a:off x="5929744" y="1367416"/>
            <a:ext cx="4651899" cy="233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25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9837-5800-43CC-9829-43423993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Life Estimates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83C37D-60A8-4443-992A-B71BA8FEF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62309" cy="4351338"/>
          </a:xfrm>
        </p:spPr>
        <p:txBody>
          <a:bodyPr>
            <a:normAutofit/>
          </a:bodyPr>
          <a:lstStyle/>
          <a:p>
            <a:r>
              <a:rPr lang="en-US" dirty="0"/>
              <a:t>Asphalt Institute equation </a:t>
            </a:r>
          </a:p>
          <a:p>
            <a:r>
              <a:rPr lang="en-US" dirty="0"/>
              <a:t>Texas Transportation Institute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600" dirty="0">
                <a:latin typeface="Times New Roman" panose="02020603050405020304" pitchFamily="18" charset="0"/>
              </a:rPr>
              <a:t>N</a:t>
            </a:r>
            <a:r>
              <a:rPr lang="en-US" sz="1600" baseline="-25000" dirty="0">
                <a:latin typeface="Times New Roman" panose="02020603050405020304" pitchFamily="18" charset="0"/>
              </a:rPr>
              <a:t>R</a:t>
            </a:r>
            <a:r>
              <a:rPr lang="en-US" sz="1600" dirty="0">
                <a:latin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</a:rPr>
              <a:t>is number of 18 kip ESAL's to induce a 12 mm rut,</a:t>
            </a:r>
          </a:p>
          <a:p>
            <a:pPr marL="457200" lvl="1" indent="0">
              <a:buNone/>
            </a:pPr>
            <a:r>
              <a:rPr lang="en-US" sz="1400" dirty="0">
                <a:latin typeface="Times New Roman" panose="02020603050405020304" pitchFamily="18" charset="0"/>
              </a:rPr>
              <a:t>N</a:t>
            </a:r>
            <a:r>
              <a:rPr lang="en-US" sz="1400" baseline="-25000" dirty="0">
                <a:latin typeface="Times New Roman" panose="02020603050405020304" pitchFamily="18" charset="0"/>
              </a:rPr>
              <a:t>C</a:t>
            </a:r>
            <a:r>
              <a:rPr lang="en-US" sz="1400" dirty="0">
                <a:latin typeface="Times New Roman" panose="02020603050405020304" pitchFamily="18" charset="0"/>
              </a:rPr>
              <a:t> is number of 18 kip ESAL' s to induce cracking in 30% of the wheel paths,</a:t>
            </a:r>
          </a:p>
          <a:p>
            <a:pPr marL="457200" lvl="1" indent="0">
              <a:buNone/>
            </a:pPr>
            <a:r>
              <a:rPr lang="en-US" sz="1400" dirty="0">
                <a:latin typeface="Times New Roman" panose="02020603050405020304" pitchFamily="18" charset="0"/>
              </a:rPr>
              <a:t>SM is stiffness of asphalt in month of analysis, computed from monthly asphalt temperatures, and</a:t>
            </a:r>
          </a:p>
          <a:p>
            <a:pPr marL="457200" lvl="1" indent="0">
              <a:buNone/>
            </a:pPr>
            <a:r>
              <a:rPr lang="en-US" sz="1400" dirty="0">
                <a:latin typeface="Times New Roman" panose="02020603050405020304" pitchFamily="18" charset="0"/>
              </a:rPr>
              <a:t>ACP is thickness of asphalt layer in inches.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087231-E853-4874-B4B1-35400152F2E6}"/>
                  </a:ext>
                </a:extLst>
              </p:cNvPr>
              <p:cNvSpPr txBox="1"/>
              <p:nvPr/>
            </p:nvSpPr>
            <p:spPr>
              <a:xfrm>
                <a:off x="4168321" y="2952404"/>
                <a:ext cx="1776768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1.94 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105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/1000)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087231-E853-4874-B4B1-35400152F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321" y="2952404"/>
                <a:ext cx="1776768" cy="5751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4477E2-104E-4067-B111-941C96B5B78E}"/>
                  </a:ext>
                </a:extLst>
              </p:cNvPr>
              <p:cNvSpPr txBox="1"/>
              <p:nvPr/>
            </p:nvSpPr>
            <p:spPr>
              <a:xfrm>
                <a:off x="2932341" y="3635086"/>
                <a:ext cx="5118965" cy="899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=10∗∗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−3.291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−0.854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𝑆𝑀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1000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A</a:t>
                </a:r>
                <a:r>
                  <a:rPr lang="en-US" baseline="-25000" dirty="0"/>
                  <a:t>0</a:t>
                </a:r>
                <a:r>
                  <a:rPr lang="en-US" dirty="0"/>
                  <a:t> = 16.086 + ACP/15 	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4477E2-104E-4067-B111-941C96B5B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341" y="3635086"/>
                <a:ext cx="5118965" cy="899349"/>
              </a:xfrm>
              <a:prstGeom prst="rect">
                <a:avLst/>
              </a:prstGeom>
              <a:blipFill>
                <a:blip r:embed="rId3"/>
                <a:stretch>
                  <a:fillRect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71932F98-C3B9-48FA-8180-BE16030D34E6}"/>
              </a:ext>
            </a:extLst>
          </p:cNvPr>
          <p:cNvSpPr/>
          <p:nvPr/>
        </p:nvSpPr>
        <p:spPr>
          <a:xfrm>
            <a:off x="6833428" y="62336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Incorporating a Structural Strength Index into the Texas Pavement Evaluation (Scullion, April 1988). TTI</a:t>
            </a:r>
          </a:p>
        </p:txBody>
      </p:sp>
    </p:spTree>
    <p:extLst>
      <p:ext uri="{BB962C8B-B14F-4D97-AF65-F5344CB8AC3E}">
        <p14:creationId xmlns:p14="http://schemas.microsoft.com/office/powerpoint/2010/main" val="2917127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7FF9-B532-4FBA-A0DB-220C0B88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FWD based Index Thresholds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D12850-434D-4D17-8144-0E0FDAED70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482" y="1825625"/>
            <a:ext cx="527703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7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FA2D-D90F-4708-B094-4D0F2646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used from Deflection Output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E04A-10FA-480F-95C7-4204ED4C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Deflection basin (from Greenwood Engineering or ARRB algorithm)</a:t>
            </a:r>
          </a:p>
          <a:p>
            <a:r>
              <a:rPr lang="en-US" sz="2000" dirty="0"/>
              <a:t>Dynamic and static load (used in normalization and </a:t>
            </a:r>
            <a:r>
              <a:rPr lang="en-US" sz="2000" dirty="0" err="1"/>
              <a:t>backcalculation</a:t>
            </a:r>
            <a:r>
              <a:rPr lang="en-US" sz="2000" dirty="0"/>
              <a:t>)</a:t>
            </a:r>
          </a:p>
          <a:p>
            <a:r>
              <a:rPr lang="en-US" sz="2000" dirty="0"/>
              <a:t>Surface Temperature (temperature correction of SCI and </a:t>
            </a:r>
            <a:r>
              <a:rPr lang="en-US" sz="2000" dirty="0" err="1"/>
              <a:t>SN</a:t>
            </a:r>
            <a:r>
              <a:rPr lang="en-US" sz="2000" baseline="-25000" dirty="0" err="1"/>
              <a:t>eff</a:t>
            </a:r>
            <a:r>
              <a:rPr lang="en-US" sz="2000" dirty="0"/>
              <a:t>)</a:t>
            </a:r>
          </a:p>
          <a:p>
            <a:r>
              <a:rPr lang="en-US" sz="2000" dirty="0"/>
              <a:t>GPS co-ordinate (matching layer thickness, locating previous day average temperature, latitude used as a surrogate for binder stiffness in temperature correction)</a:t>
            </a:r>
          </a:p>
          <a:p>
            <a:r>
              <a:rPr lang="en-US" sz="2000" dirty="0"/>
              <a:t>Test day and time (used in Bells Equation for SCI temperature correction to compute mid depth temperature)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6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DC52-7A27-40E1-8CEF-D59C6DCE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Deflection Indices – Quick 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F1DF2-D520-4A7F-8DA5-BB9AF9F3E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AC Layer</a:t>
            </a:r>
          </a:p>
          <a:p>
            <a:pPr lvl="1"/>
            <a:r>
              <a:rPr lang="en-US" sz="1800" dirty="0"/>
              <a:t>Surface Curvature Index, SCI/SCI</a:t>
            </a:r>
            <a:r>
              <a:rPr lang="en-US" sz="1800" baseline="-25000" dirty="0"/>
              <a:t>12</a:t>
            </a:r>
            <a:r>
              <a:rPr lang="en-US" sz="1800" dirty="0"/>
              <a:t> = D</a:t>
            </a:r>
            <a:r>
              <a:rPr lang="en-US" sz="1800" baseline="-25000" dirty="0"/>
              <a:t>0</a:t>
            </a:r>
            <a:r>
              <a:rPr lang="en-US" sz="1800" dirty="0"/>
              <a:t>-D</a:t>
            </a:r>
            <a:r>
              <a:rPr lang="en-US" sz="1800" baseline="-25000" dirty="0"/>
              <a:t>12  </a:t>
            </a:r>
            <a:r>
              <a:rPr lang="en-US" sz="1800" dirty="0"/>
              <a:t>(or) SCI</a:t>
            </a:r>
            <a:r>
              <a:rPr lang="en-US" sz="1800" baseline="-25000" dirty="0"/>
              <a:t>8 </a:t>
            </a:r>
            <a:r>
              <a:rPr lang="en-US" sz="1800" dirty="0"/>
              <a:t>= D</a:t>
            </a:r>
            <a:r>
              <a:rPr lang="en-US" sz="1800" baseline="-25000" dirty="0"/>
              <a:t>0</a:t>
            </a:r>
            <a:r>
              <a:rPr lang="en-US" sz="1800" dirty="0"/>
              <a:t>-D</a:t>
            </a:r>
            <a:r>
              <a:rPr lang="en-US" sz="1800" baseline="-25000" dirty="0"/>
              <a:t>8</a:t>
            </a:r>
          </a:p>
          <a:p>
            <a:pPr marL="0" indent="0">
              <a:buNone/>
            </a:pPr>
            <a:r>
              <a:rPr lang="en-US" sz="2400" dirty="0"/>
              <a:t>Base Layer</a:t>
            </a:r>
          </a:p>
          <a:p>
            <a:pPr lvl="1"/>
            <a:r>
              <a:rPr lang="en-US" sz="1800" dirty="0"/>
              <a:t>Base Curvature Index, BCI = D</a:t>
            </a:r>
            <a:r>
              <a:rPr lang="en-US" sz="1800" baseline="-25000" dirty="0"/>
              <a:t>12</a:t>
            </a:r>
            <a:r>
              <a:rPr lang="en-US" sz="1800" dirty="0"/>
              <a:t>-D</a:t>
            </a:r>
            <a:r>
              <a:rPr lang="en-US" sz="1800" baseline="-25000" dirty="0"/>
              <a:t>24</a:t>
            </a:r>
          </a:p>
          <a:p>
            <a:pPr marL="0" indent="0">
              <a:buNone/>
            </a:pPr>
            <a:r>
              <a:rPr lang="en-US" sz="2400" dirty="0"/>
              <a:t>Subgrade</a:t>
            </a:r>
          </a:p>
          <a:p>
            <a:pPr lvl="1"/>
            <a:r>
              <a:rPr lang="en-US" sz="1800" dirty="0" err="1"/>
              <a:t>SCI_Subgrade</a:t>
            </a:r>
            <a:r>
              <a:rPr lang="en-US" sz="1800" baseline="-25000" dirty="0"/>
              <a:t> </a:t>
            </a:r>
            <a:r>
              <a:rPr lang="en-US" sz="1800" dirty="0"/>
              <a:t>= D</a:t>
            </a:r>
            <a:r>
              <a:rPr lang="en-US" sz="1800" baseline="-25000" dirty="0"/>
              <a:t>36</a:t>
            </a:r>
            <a:r>
              <a:rPr lang="en-US" sz="1800" dirty="0"/>
              <a:t>-D</a:t>
            </a:r>
            <a:r>
              <a:rPr lang="en-US" sz="1800" baseline="-25000" dirty="0"/>
              <a:t>60</a:t>
            </a:r>
            <a:endParaRPr lang="en-US" sz="1800" dirty="0"/>
          </a:p>
          <a:p>
            <a:pPr lvl="1"/>
            <a:r>
              <a:rPr lang="en-US" sz="1800" dirty="0"/>
              <a:t>D</a:t>
            </a:r>
            <a:r>
              <a:rPr lang="en-US" sz="1800" baseline="-25000" dirty="0"/>
              <a:t>60</a:t>
            </a:r>
            <a:r>
              <a:rPr lang="en-US" sz="1800" dirty="0"/>
              <a:t> or deflection farther can be used to compute subgrade modulus (AASHTO 1993)</a:t>
            </a:r>
          </a:p>
          <a:p>
            <a:pPr lvl="1"/>
            <a:r>
              <a:rPr lang="en-US" sz="1800" dirty="0"/>
              <a:t>Deflection Slope Index, DSI = D</a:t>
            </a:r>
            <a:r>
              <a:rPr lang="en-US" sz="1800" baseline="-25000" dirty="0"/>
              <a:t>12</a:t>
            </a:r>
            <a:r>
              <a:rPr lang="en-US" sz="1800" dirty="0"/>
              <a:t>-D</a:t>
            </a:r>
            <a:r>
              <a:rPr lang="en-US" sz="1800" baseline="-25000" dirty="0"/>
              <a:t>36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10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9394-AAA9-4B68-AE1D-3D146F8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Corrected, SCI</a:t>
            </a:r>
            <a:r>
              <a:rPr lang="en-US" baseline="-25000" dirty="0"/>
              <a:t>12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F519DF-8C7B-44FE-8F54-0C92FA0D5C1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10287" y="6307411"/>
            <a:ext cx="9549441" cy="386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0" dirty="0"/>
              <a:t>From </a:t>
            </a:r>
            <a:r>
              <a:rPr lang="en-US" sz="1200" dirty="0" err="1"/>
              <a:t>Nasimifar</a:t>
            </a:r>
            <a:r>
              <a:rPr lang="en-US" sz="1200" dirty="0"/>
              <a:t>, M., Chaudhari, S., Thyagarajan, S., &amp; Sivaneswaran, N.  (2018) Temperature adjustment of Surface Curvature Index from Traffic Speed </a:t>
            </a:r>
            <a:r>
              <a:rPr lang="en-US" sz="1200" dirty="0" err="1"/>
              <a:t>Deflectometer</a:t>
            </a:r>
            <a:r>
              <a:rPr lang="en-US" sz="1200" dirty="0"/>
              <a:t> measurements, International Journal of Pavement Engineering, DOI: </a:t>
            </a:r>
            <a:r>
              <a:rPr lang="en-US" sz="1200" u="sng" dirty="0">
                <a:hlinkClick r:id="rId2"/>
              </a:rPr>
              <a:t>10.1080/10298436.2018.1546858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9066AE-2FE2-4B1F-80A9-D499977B2536}"/>
              </a:ext>
            </a:extLst>
          </p:cNvPr>
          <p:cNvSpPr txBox="1"/>
          <p:nvPr/>
        </p:nvSpPr>
        <p:spPr>
          <a:xfrm>
            <a:off x="935821" y="4733815"/>
            <a:ext cx="10696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Required Additional Inputs: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Previous day average temperature to find mid-depth temperature using Bells Equation and surface temperature (</a:t>
            </a:r>
            <a:r>
              <a:rPr lang="en-US" dirty="0">
                <a:hlinkClick r:id="rId3"/>
              </a:rPr>
              <a:t>https://gis.ncdc.noaa.gov/maps/ncei/summaries/daily</a:t>
            </a:r>
            <a:r>
              <a:rPr lang="en-US" dirty="0"/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 layer thickness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051657-3BDD-4F24-BDDC-B32D0DF1FF2E}"/>
              </a:ext>
            </a:extLst>
          </p:cNvPr>
          <p:cNvSpPr/>
          <p:nvPr/>
        </p:nvSpPr>
        <p:spPr>
          <a:xfrm>
            <a:off x="935821" y="2148492"/>
            <a:ext cx="106964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where </a:t>
            </a:r>
          </a:p>
          <a:p>
            <a:pPr lvl="1" algn="just"/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λ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= Temperature adjustment factor</a:t>
            </a:r>
          </a:p>
          <a:p>
            <a:pPr lvl="1" algn="just"/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SCI</a:t>
            </a:r>
            <a:r>
              <a:rPr lang="en-US" sz="1600" kern="5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TSD 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= SCI computed from TSD and normalized to standard load</a:t>
            </a:r>
          </a:p>
          <a:p>
            <a:pPr lvl="1" algn="just"/>
            <a:r>
              <a:rPr lang="en-US" sz="1600" i="1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SCI</a:t>
            </a:r>
            <a:r>
              <a:rPr lang="en-US" sz="1600" i="1" kern="50" baseline="-2500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Ref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= Adjusted SCI</a:t>
            </a:r>
            <a:r>
              <a:rPr lang="en-US" sz="1600" kern="5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TSD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at reference temperature </a:t>
            </a:r>
          </a:p>
          <a:p>
            <a:pPr lvl="1" algn="just"/>
            <a:r>
              <a:rPr lang="en-US" sz="1600" i="1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T</a:t>
            </a:r>
            <a:r>
              <a:rPr lang="en-US" sz="1600" i="1" kern="50" baseline="-2500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Ref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= Reference temperature, </a:t>
            </a:r>
            <a:r>
              <a:rPr lang="en-US" sz="1600" kern="50" dirty="0">
                <a:latin typeface="Calibri" panose="020F0502020204030204" pitchFamily="34" charset="0"/>
                <a:ea typeface="SimSun" panose="02010600030101010101" pitchFamily="2" charset="-122"/>
                <a:cs typeface="Mangal" panose="020B0502040204020203" pitchFamily="18" charset="0"/>
              </a:rPr>
              <a:t>°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C</a:t>
            </a:r>
          </a:p>
          <a:p>
            <a:pPr lvl="1" algn="just"/>
            <a:r>
              <a:rPr lang="en-US" sz="1600" i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T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= Mid-depth AC layer temperature at time of measurement, </a:t>
            </a:r>
            <a:r>
              <a:rPr lang="en-US" sz="1600" kern="50" dirty="0">
                <a:latin typeface="Calibri" panose="020F0502020204030204" pitchFamily="34" charset="0"/>
                <a:ea typeface="SimSun" panose="02010600030101010101" pitchFamily="2" charset="-122"/>
                <a:cs typeface="Mangal" panose="020B0502040204020203" pitchFamily="18" charset="0"/>
              </a:rPr>
              <a:t>°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C</a:t>
            </a:r>
          </a:p>
          <a:p>
            <a:pPr lvl="1" algn="just"/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	(computed using Bells equation  code available in</a:t>
            </a:r>
          </a:p>
          <a:p>
            <a:pPr lvl="1" algn="just"/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	</a:t>
            </a:r>
            <a:r>
              <a:rPr lang="en-US" sz="1600" dirty="0">
                <a:hlinkClick r:id="rId4"/>
              </a:rPr>
              <a:t>https://www.fhwa.dot.gov/publications/research/infrastructure/pavements/ltpp/98085/tempred.cfm</a:t>
            </a:r>
            <a:r>
              <a:rPr lang="en-US" sz="1600" dirty="0"/>
              <a:t>)</a:t>
            </a:r>
            <a:endParaRPr lang="en-US" sz="16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lvl="1" algn="just"/>
            <a:r>
              <a:rPr lang="en-US" sz="1600" i="1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h</a:t>
            </a:r>
            <a:r>
              <a:rPr lang="en-US" sz="1600" i="1" kern="50" baseline="-2500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AC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= Asphalt Concrete layer thickness, mm</a:t>
            </a:r>
          </a:p>
          <a:p>
            <a:pPr lvl="1" algn="just"/>
            <a:r>
              <a:rPr lang="en-US" sz="1600" i="1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Φ</a:t>
            </a:r>
            <a:r>
              <a:rPr lang="en-US" sz="16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= Latitude of measurement location (within 30 to 50 degrees) as a surrogate for asphalt stiffness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F261FF-32E2-4D26-8FD6-70CEC616B11E}"/>
                  </a:ext>
                </a:extLst>
              </p:cNvPr>
              <p:cNvSpPr/>
              <p:nvPr/>
            </p:nvSpPr>
            <p:spPr>
              <a:xfrm>
                <a:off x="1531057" y="1540745"/>
                <a:ext cx="7011773" cy="687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𝑆𝐶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𝑅𝑒𝑓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𝑇𝑆𝐷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−0.05014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𝑅𝑒𝑓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+0.019049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𝑅𝑒𝑓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𝐴𝐶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−0.05014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+0.019049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𝑇𝑙𝑜𝑔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𝐴𝐶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F261FF-32E2-4D26-8FD6-70CEC616B1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057" y="1540745"/>
                <a:ext cx="7011773" cy="6871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66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Structural Number (Rhode Equation)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D352D93A-E3E0-4637-BF88-281F426FDD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48640" lvl="1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14:m>
                  <m:oMath xmlns:m="http://schemas.openxmlformats.org/officeDocument/2006/math">
                    <m:r>
                      <a:rPr lang="en-US" sz="160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𝑆</m:t>
                    </m:r>
                    <m:sSub>
                      <m:sSubPr>
                        <m:ctrlP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𝑁</m:t>
                        </m:r>
                      </m:e>
                      <m:sub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𝑒𝑓𝑓</m:t>
                        </m:r>
                      </m:sub>
                    </m:sSub>
                    <m:r>
                      <a:rPr lang="en-US" sz="16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𝐶</m:t>
                        </m:r>
                      </m:e>
                      <m:sub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lang="en-US" sz="16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𝑆𝐼</m:t>
                    </m:r>
                    <m:sSup>
                      <m:sSupPr>
                        <m:ctrlP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p>
                        <m:sSub>
                          <m:sSubPr>
                            <m:ctrlPr>
                              <a:rPr lang="en-US" sz="16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6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sup>
                    </m:sSup>
                    <m:sSubSup>
                      <m:sSubSupPr>
                        <m:ctrlP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𝐻</m:t>
                        </m:r>
                      </m:e>
                      <m:sub>
                        <m:r>
                          <a:rPr lang="en-US" sz="16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𝑝</m:t>
                        </m:r>
                      </m:sub>
                      <m:sup>
                        <m:sSub>
                          <m:sSubPr>
                            <m:ctrlPr>
                              <a:rPr lang="en-US" sz="16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6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</m:sup>
                    </m:sSubSup>
                    <m:r>
                      <a:rPr lang="en-US" sz="16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    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𝑅𝑒𝑐𝑎𝑙𝑖𝑏𝑟𝑎𝑡𝑒𝑑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𝑓𝑟𝑜𝑚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𝑅h𝑜𝑑𝑒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𝑒𝑞𝑢𝑎𝑡𝑖𝑜𝑛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𝑓𝑜𝑟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𝐹𝑊𝐷</m:t>
                    </m:r>
                    <m:r>
                      <a:rPr lang="en-US" sz="1600" b="0" i="1" kern="120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lang="en-US" sz="16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      </a:t>
                </a:r>
              </a:p>
              <a:p>
                <a:pPr marL="1005840" lvl="2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SIP = structural index of pavement (</a:t>
                </a:r>
                <a:r>
                  <a:rPr lang="en-US" sz="1800" kern="1200" dirty="0" err="1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μm</a:t>
                </a: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) from TSD data;</a:t>
                </a:r>
              </a:p>
              <a:p>
                <a:pPr marL="1005840" lvl="2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14:m>
                  <m:oMath xmlns:m="http://schemas.openxmlformats.org/officeDocument/2006/math">
                    <m:r>
                      <a:rPr lang="en-US" sz="18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𝑆𝐼𝑃</m:t>
                    </m:r>
                    <m:r>
                      <a:rPr lang="en-US" sz="18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0</m:t>
                        </m:r>
                      </m:sub>
                    </m:sSub>
                    <m:r>
                      <a:rPr lang="en-US" sz="18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−</m:t>
                    </m:r>
                    <m:sSub>
                      <m:sSubPr>
                        <m:ctrlP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1.5</m:t>
                        </m:r>
                        <m:sSub>
                          <m:sSubPr>
                            <m:ctrlPr>
                              <a:rPr lang="en-US" sz="18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8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800" i="1" kern="120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𝑃</m:t>
                            </m:r>
                          </m:sub>
                        </m:sSub>
                        <m:r>
                          <a:rPr lang="en-US" sz="1800" i="1" kern="120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  </m:t>
                        </m:r>
                      </m:sub>
                    </m:sSub>
                    <m:r>
                      <a:rPr lang="en-US" sz="1800" i="1" kern="120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cs typeface="+mn-cs"/>
                      </a:rPr>
                      <m:t>                                                                                                                                  </m:t>
                    </m:r>
                  </m:oMath>
                </a14:m>
                <a:endParaRPr lang="en-US" sz="1800" kern="1200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Calibri" panose="020F0502020204030204" pitchFamily="34" charset="0"/>
                </a:endParaRPr>
              </a:p>
              <a:p>
                <a:pPr marL="914400">
                  <a:spcBef>
                    <a:spcPts val="600"/>
                  </a:spcBef>
                  <a:spcAft>
                    <a:spcPts val="600"/>
                  </a:spcAft>
                  <a:buSzPct val="100000"/>
                </a:pP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D</a:t>
                </a:r>
                <a:r>
                  <a:rPr lang="en-US" sz="1800" kern="1200" baseline="-25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0</a:t>
                </a: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 = peak deflection under a standard 40-kN (9,000-lb) FWD load;</a:t>
                </a:r>
              </a:p>
              <a:p>
                <a:pPr marL="914400">
                  <a:spcBef>
                    <a:spcPts val="600"/>
                  </a:spcBef>
                  <a:spcAft>
                    <a:spcPts val="600"/>
                  </a:spcAft>
                  <a:buSzPct val="100000"/>
                </a:pP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D</a:t>
                </a:r>
                <a:r>
                  <a:rPr lang="en-US" sz="1800" kern="1200" baseline="-25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1.5Hp </a:t>
                </a: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= surface deflection measured at offset of 1.5 times </a:t>
                </a:r>
                <a:r>
                  <a:rPr lang="en-US" sz="1800" kern="1200" dirty="0" err="1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H</a:t>
                </a:r>
                <a:r>
                  <a:rPr lang="en-US" sz="1800" kern="1200" baseline="-25000" dirty="0" err="1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p</a:t>
                </a: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 under standard 40-kN (9,000-lb) FWD impulse load.</a:t>
                </a:r>
              </a:p>
              <a:p>
                <a:pPr marL="914400">
                  <a:spcBef>
                    <a:spcPts val="600"/>
                  </a:spcBef>
                  <a:spcAft>
                    <a:spcPts val="600"/>
                  </a:spcAft>
                  <a:buSzPct val="100000"/>
                </a:pPr>
                <a:r>
                  <a:rPr lang="en-US" sz="1800" kern="1200" dirty="0" err="1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H</a:t>
                </a:r>
                <a:r>
                  <a:rPr lang="en-US" sz="1800" kern="1200" baseline="-25000" dirty="0" err="1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p</a:t>
                </a:r>
                <a:r>
                  <a:rPr lang="en-US" sz="1800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 = total pavement thickness (mm); and </a:t>
                </a:r>
              </a:p>
              <a:p>
                <a:pPr marL="914400">
                  <a:spcBef>
                    <a:spcPts val="600"/>
                  </a:spcBef>
                  <a:spcAft>
                    <a:spcPts val="600"/>
                  </a:spcAft>
                  <a:buSzPct val="100000"/>
                </a:pPr>
                <a:r>
                  <a:rPr lang="en-US" sz="1800" i="1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C</a:t>
                </a:r>
                <a:r>
                  <a:rPr lang="en-US" sz="1800" i="1" kern="1200" baseline="-25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1</a:t>
                </a:r>
                <a:r>
                  <a:rPr lang="en-US" sz="1800" i="1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 = 0.4369; C</a:t>
                </a:r>
                <a:r>
                  <a:rPr lang="en-US" sz="1800" i="1" kern="1200" baseline="-25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2 </a:t>
                </a:r>
                <a:r>
                  <a:rPr lang="en-US" sz="1800" i="1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= -0.4768; C</a:t>
                </a:r>
                <a:r>
                  <a:rPr lang="en-US" sz="1800" i="1" kern="1200" baseline="-25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3</a:t>
                </a:r>
                <a:r>
                  <a:rPr lang="en-US" sz="1800" i="1" kern="1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Calibri" panose="020F0502020204030204" pitchFamily="34" charset="0"/>
                  </a:rPr>
                  <a:t> = 0.8182</a:t>
                </a:r>
              </a:p>
              <a:p>
                <a:pPr marL="914400" lvl="0" defTabSz="914400" fontAlgn="auto">
                  <a:spcBef>
                    <a:spcPts val="600"/>
                  </a:spcBef>
                  <a:spcAft>
                    <a:spcPts val="600"/>
                  </a:spcAft>
                  <a:buSzPct val="100000"/>
                </a:pPr>
                <a:endParaRPr lang="en-US" sz="2000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Calibri" panose="020F0502020204030204" pitchFamily="34" charset="0"/>
                </a:endParaRPr>
              </a:p>
              <a:p>
                <a:pPr marL="914400" lvl="0" defTabSz="914400" fontAlgn="auto">
                  <a:spcBef>
                    <a:spcPts val="600"/>
                  </a:spcBef>
                  <a:spcAft>
                    <a:spcPts val="600"/>
                  </a:spcAft>
                  <a:buSzPct val="100000"/>
                </a:pPr>
                <a:endParaRPr lang="en-US" sz="2000" kern="1200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Calibri" panose="020F0502020204030204" pitchFamily="34" charset="0"/>
                </a:endParaRPr>
              </a:p>
              <a:p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D352D93A-E3E0-4637-BF88-281F426FDD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C042F50-EDBA-483A-A199-C4D7072515CB}"/>
              </a:ext>
            </a:extLst>
          </p:cNvPr>
          <p:cNvSpPr txBox="1"/>
          <p:nvPr/>
        </p:nvSpPr>
        <p:spPr>
          <a:xfrm>
            <a:off x="976543" y="4971495"/>
            <a:ext cx="4720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Required Additional Inputs: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pavement thickness, H</a:t>
            </a:r>
            <a:r>
              <a:rPr lang="en-US" baseline="-25000" dirty="0"/>
              <a:t>P</a:t>
            </a:r>
            <a:r>
              <a:rPr lang="en-US" dirty="0"/>
              <a:t> above subgrade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Temperature correction for D</a:t>
            </a:r>
            <a:r>
              <a:rPr lang="en-US" baseline="-25000" dirty="0"/>
              <a:t>0 </a:t>
            </a:r>
            <a:r>
              <a:rPr lang="en-US" dirty="0"/>
              <a:t>to 68F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ECA5B-AB4F-48CA-A0A6-621DC4D65C22}"/>
              </a:ext>
            </a:extLst>
          </p:cNvPr>
          <p:cNvSpPr/>
          <p:nvPr/>
        </p:nvSpPr>
        <p:spPr>
          <a:xfrm>
            <a:off x="1751162" y="6171824"/>
            <a:ext cx="10215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from </a:t>
            </a:r>
            <a:r>
              <a:rPr lang="en-US" sz="1200" dirty="0" err="1"/>
              <a:t>Nasimifar</a:t>
            </a:r>
            <a:r>
              <a:rPr lang="en-US" sz="1200" dirty="0"/>
              <a:t>, M., Thyagarajan, S., Chaudhari, S., &amp; Sivaneswaran, N. (2019). Pavement Structural Capacity from Traffic Speed </a:t>
            </a:r>
            <a:r>
              <a:rPr lang="en-US" sz="1200" dirty="0" err="1"/>
              <a:t>Deflectometer</a:t>
            </a:r>
            <a:r>
              <a:rPr lang="en-US" sz="1200" dirty="0"/>
              <a:t> for Network Level Pavement Management System Application. Transportation Research Record, 2673(2), 456–465. </a:t>
            </a:r>
            <a:r>
              <a:rPr lang="en-US" sz="1200" dirty="0">
                <a:hlinkClick r:id="rId4"/>
              </a:rPr>
              <a:t>https://doi.org/10.1177/0361198118825122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066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BD3F-B077-427F-8EDE-EA47322F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Adjustment Factor for D</a:t>
            </a:r>
            <a:r>
              <a:rPr lang="en-US" baseline="-25000" dirty="0"/>
              <a:t>0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1ECEB-E83D-48F1-B0C3-FE9EE6C6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09" y="1828781"/>
            <a:ext cx="3807691" cy="14348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From AASHTO 1993, </a:t>
            </a:r>
          </a:p>
          <a:p>
            <a:r>
              <a:rPr lang="en-US" dirty="0"/>
              <a:t>Reference temperature 68</a:t>
            </a:r>
            <a:r>
              <a:rPr lang="en-US" baseline="30000" dirty="0"/>
              <a:t>o</a:t>
            </a:r>
            <a:r>
              <a:rPr lang="en-US" dirty="0"/>
              <a:t>F</a:t>
            </a:r>
          </a:p>
          <a:p>
            <a:r>
              <a:rPr lang="en-US" dirty="0"/>
              <a:t>Curves converted to equation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DB6042-7B17-4F39-9FD5-43E9FBBD2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965082" y="1292807"/>
            <a:ext cx="4348182" cy="542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2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79C5-100F-4739-A112-A96E572C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TxDOT Structural Condition Index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7E5DA24-F510-45BD-A072-C8AE82A03B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737934" cy="940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𝑠𝑡𝑟𝑢𝑐𝑡𝑢𝑟𝑎𝑙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𝑐𝑜𝑛𝑑𝑖𝑡𝑖𝑜𝑛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𝑖𝑛𝑑𝑒𝑥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𝐸𝑓𝑓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𝑅𝑒𝑞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7E5DA24-F510-45BD-A072-C8AE82A03B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737934" cy="94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A88FFB08-9BF8-436E-9E14-CA9AFAB9D4FD}"/>
              </a:ext>
            </a:extLst>
          </p:cNvPr>
          <p:cNvSpPr/>
          <p:nvPr/>
        </p:nvSpPr>
        <p:spPr>
          <a:xfrm>
            <a:off x="1287924" y="2967335"/>
            <a:ext cx="9392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SN</a:t>
            </a:r>
            <a:r>
              <a:rPr lang="en-US" baseline="-25000" dirty="0" err="1"/>
              <a:t>eff</a:t>
            </a:r>
            <a:r>
              <a:rPr lang="en-US" dirty="0"/>
              <a:t> from recalibrated Rhode’s equation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SN</a:t>
            </a:r>
            <a:r>
              <a:rPr lang="en-US" baseline="-25000" dirty="0" err="1"/>
              <a:t>Req</a:t>
            </a:r>
            <a:r>
              <a:rPr lang="en-US" dirty="0"/>
              <a:t> based 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estimated 20-year Equivalent Single Axle Loads (ESALs) for the route,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subgrade modulus (M</a:t>
            </a:r>
            <a:r>
              <a:rPr lang="en-US" baseline="-25000" dirty="0"/>
              <a:t>R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Subgrade Modulus computed from D</a:t>
            </a:r>
            <a:r>
              <a:rPr lang="en-US" baseline="-25000" dirty="0"/>
              <a:t>72 </a:t>
            </a:r>
            <a:r>
              <a:rPr lang="en-US" dirty="0"/>
              <a:t>using AASHTO 1993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16D664-3B0E-4A92-8B74-0EDE539C9FD2}"/>
              </a:ext>
            </a:extLst>
          </p:cNvPr>
          <p:cNvSpPr/>
          <p:nvPr/>
        </p:nvSpPr>
        <p:spPr>
          <a:xfrm>
            <a:off x="838200" y="4810583"/>
            <a:ext cx="311790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Required Additional Inputs:</a:t>
            </a:r>
          </a:p>
          <a:p>
            <a:pPr lvl="1"/>
            <a:r>
              <a:rPr lang="en-US" sz="2000" dirty="0"/>
              <a:t>Estimation of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20-year ESALs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Mr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SNreq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704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8FA990-EB42-4F42-B87F-CCADC4CA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Workbook 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A2382-AAD4-425D-9741-9174DC555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‘Input’ – main worksheet that contain the command button to extract and analyze data. Also contains input default values.</a:t>
            </a:r>
          </a:p>
          <a:p>
            <a:pPr lvl="1"/>
            <a:r>
              <a:rPr lang="en-US" dirty="0"/>
              <a:t>Make changes as required.</a:t>
            </a:r>
          </a:p>
          <a:p>
            <a:pPr lvl="0"/>
            <a:r>
              <a:rPr lang="en-US" dirty="0"/>
              <a:t>‘</a:t>
            </a:r>
            <a:r>
              <a:rPr lang="en-US" dirty="0" err="1"/>
              <a:t>OutputFormat</a:t>
            </a:r>
            <a:r>
              <a:rPr lang="en-US" dirty="0"/>
              <a:t>’ – contains outline of the calculations. The code will copy the content of this worksheet to the imported deflection worksheet. </a:t>
            </a:r>
          </a:p>
          <a:p>
            <a:pPr lvl="1"/>
            <a:r>
              <a:rPr lang="en-US" dirty="0"/>
              <a:t>Changes are required only if additional indices/parameters are appended </a:t>
            </a:r>
          </a:p>
          <a:p>
            <a:pPr lvl="0"/>
            <a:r>
              <a:rPr lang="en-US" dirty="0"/>
              <a:t>‘</a:t>
            </a:r>
            <a:r>
              <a:rPr lang="en-US" dirty="0" err="1"/>
              <a:t>Defl_File_Format</a:t>
            </a:r>
            <a:r>
              <a:rPr lang="en-US" dirty="0"/>
              <a:t>’ – Contains the location reference for the required data in the TSD deflection file. </a:t>
            </a:r>
          </a:p>
          <a:p>
            <a:pPr lvl="1"/>
            <a:r>
              <a:rPr lang="en-US" dirty="0"/>
              <a:t>Update the column location if the TSD deflection file format changes.</a:t>
            </a:r>
          </a:p>
          <a:p>
            <a:pPr lvl="0"/>
            <a:r>
              <a:rPr lang="en-US" dirty="0"/>
              <a:t>‘LEA’ – contains </a:t>
            </a:r>
            <a:r>
              <a:rPr lang="en-US" dirty="0" err="1"/>
              <a:t>backcalculation</a:t>
            </a:r>
            <a:r>
              <a:rPr lang="en-US" dirty="0"/>
              <a:t> worksheet. </a:t>
            </a:r>
          </a:p>
          <a:p>
            <a:pPr lvl="1"/>
            <a:r>
              <a:rPr lang="en-US" dirty="0"/>
              <a:t>Changes are not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6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18365</TotalTime>
  <Words>1475</Words>
  <Application>Microsoft Office PowerPoint</Application>
  <PresentationFormat>Widescreen</PresentationFormat>
  <Paragraphs>160</Paragraphs>
  <Slides>23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Demonstration of TSD Data Extraction and Processing Tool</vt:lpstr>
      <vt:lpstr>Outline</vt:lpstr>
      <vt:lpstr>Information used from Deflection Output File</vt:lpstr>
      <vt:lpstr>Deflection Indices – Quick Interpretation</vt:lpstr>
      <vt:lpstr>Temperature Corrected, SCI12</vt:lpstr>
      <vt:lpstr>Effective Structural Number (Rhode Equation)</vt:lpstr>
      <vt:lpstr>Temperature Adjustment Factor for D0 </vt:lpstr>
      <vt:lpstr>TxDOT Structural Condition Index</vt:lpstr>
      <vt:lpstr>Workbook Outline</vt:lpstr>
      <vt:lpstr>Pre-analysis Check</vt:lpstr>
      <vt:lpstr>Backcalculation – Locating Eversers.dll file</vt:lpstr>
      <vt:lpstr>Input Worksheet</vt:lpstr>
      <vt:lpstr>Extracting previous day average temperature</vt:lpstr>
      <vt:lpstr>Defl_File_Format Worksheet</vt:lpstr>
      <vt:lpstr>Flexibilities</vt:lpstr>
      <vt:lpstr>Procedure</vt:lpstr>
      <vt:lpstr>Layer Thickness</vt:lpstr>
      <vt:lpstr>Backcalculation</vt:lpstr>
      <vt:lpstr>Backcalculation</vt:lpstr>
      <vt:lpstr>Thanks  Questions</vt:lpstr>
      <vt:lpstr>Critical Strain</vt:lpstr>
      <vt:lpstr>Remaining Life Estimates</vt:lpstr>
      <vt:lpstr>FWD based Index Thresholds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Senthilmurugan Thyagarajan</dc:creator>
  <cp:lastModifiedBy>Samer Katicha</cp:lastModifiedBy>
  <cp:revision>83</cp:revision>
  <dcterms:created xsi:type="dcterms:W3CDTF">2020-07-28T16:01:07Z</dcterms:created>
  <dcterms:modified xsi:type="dcterms:W3CDTF">2020-08-26T13:18:20Z</dcterms:modified>
</cp:coreProperties>
</file>