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  <p:sldMasterId id="2147483878" r:id="rId2"/>
  </p:sldMasterIdLst>
  <p:notesMasterIdLst>
    <p:notesMasterId r:id="rId11"/>
  </p:notesMasterIdLst>
  <p:handoutMasterIdLst>
    <p:handoutMasterId r:id="rId12"/>
  </p:handoutMasterIdLst>
  <p:sldIdLst>
    <p:sldId id="256" r:id="rId3"/>
    <p:sldId id="299" r:id="rId4"/>
    <p:sldId id="317" r:id="rId5"/>
    <p:sldId id="318" r:id="rId6"/>
    <p:sldId id="319" r:id="rId7"/>
    <p:sldId id="324" r:id="rId8"/>
    <p:sldId id="325" r:id="rId9"/>
    <p:sldId id="328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5D2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94675" autoAdjust="0"/>
  </p:normalViewPr>
  <p:slideViewPr>
    <p:cSldViewPr>
      <p:cViewPr>
        <p:scale>
          <a:sx n="100" d="100"/>
          <a:sy n="100" d="100"/>
        </p:scale>
        <p:origin x="-63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2C236C2-1153-42F6-AD55-1F564B495E48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CBD664-94C8-4A9D-BFAC-4B4741B09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31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E24B8D7-6966-431A-8AD7-1C003631EBF0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D4929B-8F6F-4236-BD36-497C1E7C1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55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4929B-8F6F-4236-BD36-497C1E7C13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85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3" y="5683250"/>
            <a:ext cx="9144001" cy="587375"/>
          </a:xfrm>
          <a:prstGeom prst="rect">
            <a:avLst/>
          </a:prstGeom>
          <a:solidFill>
            <a:srgbClr val="F55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7" name="Rectangle 6"/>
          <p:cNvSpPr/>
          <p:nvPr userDrawn="1"/>
        </p:nvSpPr>
        <p:spPr>
          <a:xfrm>
            <a:off x="-2" y="6270625"/>
            <a:ext cx="9144001" cy="5873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8" name="Rectangle 7"/>
          <p:cNvSpPr/>
          <p:nvPr userDrawn="1"/>
        </p:nvSpPr>
        <p:spPr>
          <a:xfrm>
            <a:off x="-2" y="0"/>
            <a:ext cx="9144001" cy="7834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pic>
        <p:nvPicPr>
          <p:cNvPr id="1026" name="Picture 2" descr="C:\Documents and Settings\pete1ada\Desktop\10mndotlogo-white-01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94488"/>
            <a:ext cx="652462" cy="65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Z:\Graphics\branding proposals\PP templates\final artwork for pp\pp-banner-mode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0625"/>
            <a:ext cx="91440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Z:\Graphics\LOGOS\a to b\a_to_b-whit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6" y="5727407"/>
            <a:ext cx="4310066" cy="49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5E381-C5E4-452D-A70A-E09E215EBB79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082251-9C5F-45DA-A60A-ACD617B80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5E381-C5E4-452D-A70A-E09E215EBB79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082251-9C5F-45DA-A60A-ACD617B80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3" y="5683250"/>
            <a:ext cx="9144001" cy="587375"/>
          </a:xfrm>
          <a:prstGeom prst="rect">
            <a:avLst/>
          </a:prstGeom>
          <a:solidFill>
            <a:srgbClr val="F55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2" y="6270625"/>
            <a:ext cx="9144001" cy="5873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2" y="0"/>
            <a:ext cx="9144001" cy="7834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pic>
        <p:nvPicPr>
          <p:cNvPr id="1026" name="Picture 2" descr="C:\Documents and Settings\pete1ada\Desktop\10mndotlogo-white-01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94488"/>
            <a:ext cx="652462" cy="65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Z:\Graphics\branding proposals\PP templates\final artwork for pp\pp-banner-mode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0625"/>
            <a:ext cx="91440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Z:\Graphics\LOGOS\a to b\a_to_b-whit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6" y="5727407"/>
            <a:ext cx="4310066" cy="49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260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5E381-C5E4-452D-A70A-E09E215EBB79}" type="datetimeFigureOut">
              <a:rPr lang="en-US" smtClean="0">
                <a:solidFill>
                  <a:srgbClr val="FFFFFF"/>
                </a:solidFill>
              </a:rPr>
              <a:pPr/>
              <a:t>8/6/2015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082251-9C5F-45DA-A60A-ACD617B80C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2422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5E381-C5E4-452D-A70A-E09E215EBB79}" type="datetimeFigureOut">
              <a:rPr lang="en-US" smtClean="0">
                <a:solidFill>
                  <a:srgbClr val="FFFFFF"/>
                </a:solidFill>
              </a:rPr>
              <a:pPr/>
              <a:t>8/6/2015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082251-9C5F-45DA-A60A-ACD617B80C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457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buClr>
                <a:schemeClr val="tx2"/>
              </a:buClr>
              <a:defRPr sz="2800"/>
            </a:lvl1pPr>
            <a:lvl2pPr>
              <a:buClr>
                <a:schemeClr val="tx2"/>
              </a:buClr>
              <a:defRPr sz="2400"/>
            </a:lvl2pPr>
            <a:lvl3pPr>
              <a:buClr>
                <a:schemeClr val="tx2"/>
              </a:buClr>
              <a:defRPr sz="20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tx2"/>
              </a:buCl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buClr>
                <a:schemeClr val="tx2"/>
              </a:buClr>
              <a:defRPr sz="2800"/>
            </a:lvl1pPr>
            <a:lvl2pPr>
              <a:buClr>
                <a:schemeClr val="tx2"/>
              </a:buClr>
              <a:defRPr sz="2400"/>
            </a:lvl2pPr>
            <a:lvl3pPr>
              <a:buClr>
                <a:schemeClr val="tx2"/>
              </a:buClr>
              <a:defRPr sz="20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tx2"/>
              </a:buCl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5E381-C5E4-452D-A70A-E09E215EBB79}" type="datetimeFigureOut">
              <a:rPr lang="en-US" smtClean="0">
                <a:solidFill>
                  <a:srgbClr val="FFFFFF"/>
                </a:solidFill>
              </a:rPr>
              <a:pPr/>
              <a:t>8/6/2015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082251-9C5F-45DA-A60A-ACD617B80C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19580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5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5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5E381-C5E4-452D-A70A-E09E215EBB79}" type="datetimeFigureOut">
              <a:rPr lang="en-US" smtClean="0">
                <a:solidFill>
                  <a:srgbClr val="FFFFFF"/>
                </a:solidFill>
              </a:rPr>
              <a:pPr/>
              <a:t>8/6/2015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082251-9C5F-45DA-A60A-ACD617B80C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546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5E381-C5E4-452D-A70A-E09E215EBB79}" type="datetimeFigureOut">
              <a:rPr lang="en-US" smtClean="0">
                <a:solidFill>
                  <a:srgbClr val="FFFFFF"/>
                </a:solidFill>
              </a:rPr>
              <a:pPr/>
              <a:t>8/6/2015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082251-9C5F-45DA-A60A-ACD617B80C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41270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5E381-C5E4-452D-A70A-E09E215EBB79}" type="datetimeFigureOut">
              <a:rPr lang="en-US" smtClean="0">
                <a:solidFill>
                  <a:srgbClr val="FFFFFF"/>
                </a:solidFill>
              </a:rPr>
              <a:pPr/>
              <a:t>8/6/2015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082251-9C5F-45DA-A60A-ACD617B80C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366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2" y="6270625"/>
            <a:ext cx="9144001" cy="5873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5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buClr>
                <a:schemeClr val="tx2"/>
              </a:buClr>
              <a:defRPr sz="3200"/>
            </a:lvl1pPr>
            <a:lvl2pPr>
              <a:buClr>
                <a:schemeClr val="tx2"/>
              </a:buClr>
              <a:defRPr sz="2800"/>
            </a:lvl2pPr>
            <a:lvl3pPr>
              <a:buClr>
                <a:schemeClr val="tx2"/>
              </a:buClr>
              <a:defRPr sz="2400"/>
            </a:lvl3pPr>
            <a:lvl4pPr>
              <a:buClr>
                <a:schemeClr val="tx2"/>
              </a:buClr>
              <a:defRPr sz="2000"/>
            </a:lvl4pPr>
            <a:lvl5pPr>
              <a:buClr>
                <a:schemeClr val="tx2"/>
              </a:buCl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1503" y="5904577"/>
            <a:ext cx="1920240" cy="365760"/>
          </a:xfrm>
        </p:spPr>
        <p:txBody>
          <a:bodyPr/>
          <a:lstStyle>
            <a:extLst/>
          </a:lstStyle>
          <a:p>
            <a:fld id="{8DC5E381-C5E4-452D-A70A-E09E215EBB79}" type="datetimeFigureOut">
              <a:rPr lang="en-US" smtClean="0">
                <a:solidFill>
                  <a:srgbClr val="FFFFFF"/>
                </a:solidFill>
              </a:rPr>
              <a:pPr/>
              <a:t>8/6/2015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082251-9C5F-45DA-A60A-ACD617B80C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3" descr="Z:\Graphics\branding proposals\PP templates\final artwork for pp\pp-banner-modes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0337"/>
            <a:ext cx="9144000" cy="58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785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5E381-C5E4-452D-A70A-E09E215EBB79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082251-9C5F-45DA-A60A-ACD617B80C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2" y="6270625"/>
            <a:ext cx="9144001" cy="5873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DC5E381-C5E4-452D-A70A-E09E215EBB79}" type="datetimeFigureOut">
              <a:rPr lang="en-US" smtClean="0">
                <a:solidFill>
                  <a:srgbClr val="FFFFFF"/>
                </a:solidFill>
              </a:rPr>
              <a:pPr/>
              <a:t>8/6/2015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5905500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C082251-9C5F-45DA-A60A-ACD617B80C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5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10" name="Picture 3" descr="Z:\Graphics\branding proposals\PP templates\final artwork for pp\pp-banner-modes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0337"/>
            <a:ext cx="9144000" cy="58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0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5E381-C5E4-452D-A70A-E09E215EBB79}" type="datetimeFigureOut">
              <a:rPr lang="en-US" smtClean="0">
                <a:solidFill>
                  <a:srgbClr val="FFFFFF"/>
                </a:solidFill>
              </a:rPr>
              <a:pPr/>
              <a:t>8/6/2015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082251-9C5F-45DA-A60A-ACD617B80C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789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5E381-C5E4-452D-A70A-E09E215EBB79}" type="datetimeFigureOut">
              <a:rPr lang="en-US" smtClean="0">
                <a:solidFill>
                  <a:srgbClr val="FFFFFF"/>
                </a:solidFill>
              </a:rPr>
              <a:pPr/>
              <a:t>8/6/2015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082251-9C5F-45DA-A60A-ACD617B80C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471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5E381-C5E4-452D-A70A-E09E215EBB79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082251-9C5F-45DA-A60A-ACD617B80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buClr>
                <a:schemeClr val="tx2"/>
              </a:buClr>
              <a:defRPr sz="2800"/>
            </a:lvl1pPr>
            <a:lvl2pPr>
              <a:buClr>
                <a:schemeClr val="tx2"/>
              </a:buClr>
              <a:defRPr sz="2400"/>
            </a:lvl2pPr>
            <a:lvl3pPr>
              <a:buClr>
                <a:schemeClr val="tx2"/>
              </a:buClr>
              <a:defRPr sz="20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tx2"/>
              </a:buCl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buClr>
                <a:schemeClr val="tx2"/>
              </a:buClr>
              <a:defRPr sz="2800"/>
            </a:lvl1pPr>
            <a:lvl2pPr>
              <a:buClr>
                <a:schemeClr val="tx2"/>
              </a:buClr>
              <a:defRPr sz="2400"/>
            </a:lvl2pPr>
            <a:lvl3pPr>
              <a:buClr>
                <a:schemeClr val="tx2"/>
              </a:buClr>
              <a:defRPr sz="20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tx2"/>
              </a:buCl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5E381-C5E4-452D-A70A-E09E215EBB79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082251-9C5F-45DA-A60A-ACD617B80C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5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5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buClr>
                <a:schemeClr val="tx2"/>
              </a:buClr>
              <a:defRPr sz="24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5E381-C5E4-452D-A70A-E09E215EBB79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082251-9C5F-45DA-A60A-ACD617B80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5E381-C5E4-452D-A70A-E09E215EBB79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082251-9C5F-45DA-A60A-ACD617B80C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5E381-C5E4-452D-A70A-E09E215EBB79}" type="datetimeFigureOut">
              <a:rPr lang="en-US" smtClean="0"/>
              <a:pPr/>
              <a:t>8/6/2015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082251-9C5F-45DA-A60A-ACD617B80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2" y="6270625"/>
            <a:ext cx="9144001" cy="5873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5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buClr>
                <a:schemeClr val="tx2"/>
              </a:buClr>
              <a:defRPr sz="3200"/>
            </a:lvl1pPr>
            <a:lvl2pPr>
              <a:buClr>
                <a:schemeClr val="tx2"/>
              </a:buClr>
              <a:defRPr sz="2800"/>
            </a:lvl2pPr>
            <a:lvl3pPr>
              <a:buClr>
                <a:schemeClr val="tx2"/>
              </a:buClr>
              <a:defRPr sz="2400"/>
            </a:lvl3pPr>
            <a:lvl4pPr>
              <a:buClr>
                <a:schemeClr val="tx2"/>
              </a:buClr>
              <a:defRPr sz="2000"/>
            </a:lvl4pPr>
            <a:lvl5pPr>
              <a:buClr>
                <a:schemeClr val="tx2"/>
              </a:buCl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1503" y="5904577"/>
            <a:ext cx="1920240" cy="365760"/>
          </a:xfrm>
        </p:spPr>
        <p:txBody>
          <a:bodyPr/>
          <a:lstStyle>
            <a:extLst/>
          </a:lstStyle>
          <a:p>
            <a:fld id="{8DC5E381-C5E4-452D-A70A-E09E215EBB79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082251-9C5F-45DA-A60A-ACD617B80C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3" descr="Z:\Graphics\branding proposals\PP templates\final artwork for pp\pp-banner-modes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0337"/>
            <a:ext cx="9144000" cy="58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2" y="6270625"/>
            <a:ext cx="9144001" cy="5873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DC5E381-C5E4-452D-A70A-E09E215EBB79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5905500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C082251-9C5F-45DA-A60A-ACD617B80C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5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10" name="Picture 3" descr="Z:\Graphics\branding proposals\PP templates\final artwork for pp\pp-banner-modes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0337"/>
            <a:ext cx="9144000" cy="58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2" y="6270625"/>
            <a:ext cx="9144001" cy="5873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5904865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DC5E381-C5E4-452D-A70A-E09E215EBB79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590486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590486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C082251-9C5F-45DA-A60A-ACD617B80C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3" descr="Z:\Graphics\branding proposals\PP templates\final artwork for pp\pp-banner-modes-logo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0337"/>
            <a:ext cx="9144000" cy="58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tx2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tx2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tx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tx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tx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2" y="6270625"/>
            <a:ext cx="9144001" cy="5873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5904865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DC5E381-C5E4-452D-A70A-E09E215EBB79}" type="datetimeFigureOut">
              <a:rPr lang="en-US" smtClean="0">
                <a:solidFill>
                  <a:srgbClr val="FFFFFF"/>
                </a:solidFill>
              </a:rPr>
              <a:pPr/>
              <a:t>8/6/2015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590486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590486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C082251-9C5F-45DA-A60A-ACD617B80C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2" name="Picture 3" descr="Z:\Graphics\branding proposals\PP templates\final artwork for pp\pp-banner-modes-logo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0337"/>
            <a:ext cx="9144000" cy="58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4302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tx2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tx2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tx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tx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tx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2925" y="205740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 The Next Pooled Fund </a:t>
            </a:r>
            <a:endParaRPr lang="en-US" sz="22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7772400" cy="990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Glenn Engstrom, </a:t>
            </a:r>
            <a:r>
              <a:rPr lang="en-US" sz="2000" dirty="0" err="1" smtClean="0"/>
              <a:t>MnDOT</a:t>
            </a:r>
            <a:endParaRPr lang="en-US" sz="2000" dirty="0" smtClean="0"/>
          </a:p>
          <a:p>
            <a:r>
              <a:rPr lang="en-US" sz="2000" dirty="0" smtClean="0"/>
              <a:t>Director, Office of Materials and Road Research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2438400" y="3048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/>
              <a:t>Strategic Implementation Through Cooperative Pavement Research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362200"/>
            <a:ext cx="3886200" cy="3505199"/>
          </a:xfrm>
        </p:spPr>
        <p:txBody>
          <a:bodyPr>
            <a:normAutofit/>
          </a:bodyPr>
          <a:lstStyle/>
          <a:p>
            <a:pPr lvl="1"/>
            <a:r>
              <a:rPr lang="en-US" b="1" dirty="0" smtClean="0"/>
              <a:t>Local and State </a:t>
            </a:r>
            <a:r>
              <a:rPr lang="en-US" b="1" dirty="0"/>
              <a:t>Sponsored Research</a:t>
            </a:r>
            <a:endParaRPr lang="en-US" dirty="0"/>
          </a:p>
          <a:p>
            <a:pPr lvl="1"/>
            <a:r>
              <a:rPr lang="en-US" b="1" dirty="0" smtClean="0"/>
              <a:t>Implementation Focus</a:t>
            </a:r>
            <a:endParaRPr lang="en-US" dirty="0"/>
          </a:p>
          <a:p>
            <a:pPr lvl="1"/>
            <a:r>
              <a:rPr lang="en-US" b="1" dirty="0"/>
              <a:t>Technology Transfer </a:t>
            </a:r>
            <a:endParaRPr lang="en-US" b="1" dirty="0" smtClean="0"/>
          </a:p>
          <a:p>
            <a:pPr lvl="1"/>
            <a:r>
              <a:rPr lang="en-US" b="1" dirty="0" smtClean="0"/>
              <a:t>Training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Primary Emphasis </a:t>
            </a:r>
            <a:r>
              <a:rPr lang="en-US" dirty="0" smtClean="0"/>
              <a:t>Areas</a:t>
            </a:r>
            <a:endParaRPr lang="en-US" dirty="0"/>
          </a:p>
        </p:txBody>
      </p:sp>
      <p:pic>
        <p:nvPicPr>
          <p:cNvPr id="1026" name="Picture 2" descr="R:\Pictures\MnROAD Pictures and Video\Teks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95600"/>
            <a:ext cx="3788664" cy="284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701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21734"/>
            <a:ext cx="8229600" cy="4525963"/>
          </a:xfrm>
        </p:spPr>
        <p:txBody>
          <a:bodyPr/>
          <a:lstStyle/>
          <a:p>
            <a:r>
              <a:rPr lang="en-US" dirty="0" smtClean="0"/>
              <a:t>Governing Board</a:t>
            </a:r>
          </a:p>
          <a:p>
            <a:pPr lvl="1"/>
            <a:r>
              <a:rPr lang="en-US" dirty="0" smtClean="0"/>
              <a:t>Sets </a:t>
            </a:r>
            <a:r>
              <a:rPr lang="en-US" dirty="0"/>
              <a:t>goals and mission</a:t>
            </a:r>
            <a:endParaRPr lang="en-US" dirty="0" smtClean="0"/>
          </a:p>
          <a:p>
            <a:r>
              <a:rPr lang="en-US" dirty="0" smtClean="0"/>
              <a:t>Executive Committee</a:t>
            </a:r>
          </a:p>
          <a:p>
            <a:pPr lvl="1"/>
            <a:r>
              <a:rPr lang="en-US" dirty="0" smtClean="0"/>
              <a:t>Sets </a:t>
            </a:r>
            <a:r>
              <a:rPr lang="en-US" dirty="0"/>
              <a:t>research objectives, goals and project selection</a:t>
            </a:r>
            <a:endParaRPr lang="en-US" dirty="0" smtClean="0"/>
          </a:p>
          <a:p>
            <a:r>
              <a:rPr lang="en-US" dirty="0" smtClean="0"/>
              <a:t>Associates</a:t>
            </a:r>
          </a:p>
          <a:p>
            <a:pPr lvl="1"/>
            <a:r>
              <a:rPr lang="en-US" dirty="0"/>
              <a:t>Provide innovative solutions to the State and Local identified research problem statements </a:t>
            </a:r>
            <a:endParaRPr lang="en-US" dirty="0" smtClean="0"/>
          </a:p>
          <a:p>
            <a:r>
              <a:rPr lang="en-US" dirty="0" smtClean="0"/>
              <a:t>Academia</a:t>
            </a:r>
          </a:p>
          <a:p>
            <a:pPr lvl="1"/>
            <a:r>
              <a:rPr lang="en-US" dirty="0"/>
              <a:t>Provide input on new technology and complete research projects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pic>
        <p:nvPicPr>
          <p:cNvPr id="5122" name="Picture 2" descr="R:\Pictures\Frost Probe Installation - Nobles Co\Site Looking S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901"/>
            <a:ext cx="35433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270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193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Board Meetings</a:t>
            </a:r>
          </a:p>
          <a:p>
            <a:pPr lvl="1"/>
            <a:r>
              <a:rPr lang="en-US" dirty="0" smtClean="0"/>
              <a:t>Three LRRB and three </a:t>
            </a:r>
            <a:r>
              <a:rPr lang="en-US" dirty="0" err="1" smtClean="0"/>
              <a:t>MnDOT</a:t>
            </a:r>
            <a:r>
              <a:rPr lang="en-US" dirty="0" smtClean="0"/>
              <a:t> members</a:t>
            </a:r>
          </a:p>
          <a:p>
            <a:pPr lvl="1"/>
            <a:r>
              <a:rPr lang="en-US" dirty="0" smtClean="0"/>
              <a:t>Set overall direction</a:t>
            </a:r>
          </a:p>
          <a:p>
            <a:pPr lvl="1"/>
            <a:r>
              <a:rPr lang="en-US" dirty="0" smtClean="0"/>
              <a:t>Establish goals</a:t>
            </a:r>
          </a:p>
          <a:p>
            <a:pPr lvl="1"/>
            <a:r>
              <a:rPr lang="en-US" dirty="0" smtClean="0"/>
              <a:t>Expand strategic partnerships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Governing </a:t>
            </a:r>
            <a:r>
              <a:rPr lang="en-US" dirty="0" smtClean="0"/>
              <a:t>Board </a:t>
            </a:r>
            <a:endParaRPr lang="en-US" dirty="0"/>
          </a:p>
        </p:txBody>
      </p:sp>
      <p:pic>
        <p:nvPicPr>
          <p:cNvPr id="3074" name="Picture 2" descr="C:\Users\engs1gle\AppData\Local\Microsoft\Windows\Temporary Internet Files\Content.Outlook\9VGDG1X5\20141030_1438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05200"/>
            <a:ext cx="4343400" cy="244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141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371600"/>
            <a:ext cx="42672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Executive Committee Meetings</a:t>
            </a:r>
          </a:p>
          <a:p>
            <a:pPr lvl="1"/>
            <a:r>
              <a:rPr lang="en-US" dirty="0" smtClean="0"/>
              <a:t>Major sponsors and Governing Board</a:t>
            </a:r>
          </a:p>
          <a:p>
            <a:pPr lvl="1"/>
            <a:r>
              <a:rPr lang="en-US" dirty="0" smtClean="0"/>
              <a:t>Set </a:t>
            </a:r>
            <a:r>
              <a:rPr lang="en-US" dirty="0"/>
              <a:t>research </a:t>
            </a:r>
            <a:r>
              <a:rPr lang="en-US" dirty="0" smtClean="0"/>
              <a:t>objectives and scope</a:t>
            </a:r>
          </a:p>
          <a:p>
            <a:pPr lvl="1"/>
            <a:r>
              <a:rPr lang="en-US" dirty="0" smtClean="0"/>
              <a:t>Select projects for Phase 3 at </a:t>
            </a:r>
            <a:r>
              <a:rPr lang="en-US" dirty="0" err="1" smtClean="0"/>
              <a:t>MnROAD</a:t>
            </a:r>
            <a:endParaRPr lang="en-US" dirty="0" smtClean="0"/>
          </a:p>
          <a:p>
            <a:pPr lvl="1"/>
            <a:r>
              <a:rPr lang="en-US" dirty="0" smtClean="0"/>
              <a:t>Select project teams</a:t>
            </a:r>
          </a:p>
          <a:p>
            <a:pPr lvl="1"/>
            <a:r>
              <a:rPr lang="en-US" dirty="0" smtClean="0"/>
              <a:t>Include training, tech transfer and implementation as a part of each project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Committee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4097042" cy="3124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885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Research Project Teams</a:t>
            </a:r>
          </a:p>
          <a:p>
            <a:pPr lvl="1"/>
            <a:r>
              <a:rPr lang="en-US" dirty="0" smtClean="0"/>
              <a:t>Chaired by Executive Member</a:t>
            </a:r>
          </a:p>
          <a:p>
            <a:pPr lvl="1"/>
            <a:r>
              <a:rPr lang="en-US" dirty="0" smtClean="0"/>
              <a:t>Associate and Academic membership</a:t>
            </a:r>
          </a:p>
          <a:p>
            <a:pPr lvl="1"/>
            <a:r>
              <a:rPr lang="en-US" dirty="0" smtClean="0"/>
              <a:t>Make decisions on $2.5 million construction funding at </a:t>
            </a:r>
            <a:r>
              <a:rPr lang="en-US" dirty="0" err="1" smtClean="0"/>
              <a:t>MnROAD</a:t>
            </a:r>
            <a:endParaRPr lang="en-US" dirty="0" smtClean="0"/>
          </a:p>
          <a:p>
            <a:pPr lvl="1"/>
            <a:r>
              <a:rPr lang="en-US" dirty="0" smtClean="0"/>
              <a:t>Design the experiment through implementation</a:t>
            </a:r>
          </a:p>
          <a:p>
            <a:endParaRPr lang="en-US" dirty="0" smtClean="0"/>
          </a:p>
          <a:p>
            <a:r>
              <a:rPr lang="en-US" dirty="0" smtClean="0"/>
              <a:t>Tech Transfer Team</a:t>
            </a:r>
          </a:p>
          <a:p>
            <a:pPr lvl="1"/>
            <a:r>
              <a:rPr lang="en-US" dirty="0"/>
              <a:t>Chaired by Executive Member</a:t>
            </a:r>
          </a:p>
          <a:p>
            <a:pPr lvl="1"/>
            <a:r>
              <a:rPr lang="en-US" dirty="0"/>
              <a:t>Associate and </a:t>
            </a:r>
            <a:r>
              <a:rPr lang="en-US" dirty="0" smtClean="0"/>
              <a:t>Academic </a:t>
            </a:r>
            <a:r>
              <a:rPr lang="en-US" dirty="0"/>
              <a:t>membership</a:t>
            </a:r>
          </a:p>
          <a:p>
            <a:pPr lvl="1"/>
            <a:r>
              <a:rPr lang="en-US" dirty="0" smtClean="0"/>
              <a:t>Newsletters</a:t>
            </a:r>
          </a:p>
          <a:p>
            <a:pPr lvl="1"/>
            <a:r>
              <a:rPr lang="en-US" dirty="0" smtClean="0"/>
              <a:t>Webinars</a:t>
            </a:r>
          </a:p>
          <a:p>
            <a:pPr lvl="1"/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Implementation Series</a:t>
            </a:r>
          </a:p>
          <a:p>
            <a:pPr lvl="2"/>
            <a:r>
              <a:rPr lang="en-US" dirty="0" smtClean="0"/>
              <a:t>Select shovel ready technologies</a:t>
            </a:r>
          </a:p>
          <a:p>
            <a:pPr lvl="1"/>
            <a:r>
              <a:rPr lang="en-US" dirty="0" smtClean="0"/>
              <a:t>Pavement Conference/NCAT Conference</a:t>
            </a:r>
          </a:p>
          <a:p>
            <a:pPr lvl="2"/>
            <a:r>
              <a:rPr lang="en-US" dirty="0" smtClean="0"/>
              <a:t>All members meeting prior to conferences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Teams</a:t>
            </a:r>
            <a:endParaRPr lang="en-US" dirty="0"/>
          </a:p>
        </p:txBody>
      </p:sp>
      <p:pic>
        <p:nvPicPr>
          <p:cNvPr id="5" name="Picture 2" descr="P:\Isack1Cas\pavandro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743200"/>
            <a:ext cx="2924175" cy="274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863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Communications Team</a:t>
            </a:r>
          </a:p>
          <a:p>
            <a:pPr lvl="1"/>
            <a:r>
              <a:rPr lang="en-US" dirty="0" smtClean="0"/>
              <a:t>Chaired by Executive Member</a:t>
            </a:r>
          </a:p>
          <a:p>
            <a:pPr lvl="1"/>
            <a:r>
              <a:rPr lang="en-US" dirty="0" smtClean="0"/>
              <a:t>Associate and Academic membership</a:t>
            </a:r>
          </a:p>
          <a:p>
            <a:pPr lvl="1"/>
            <a:r>
              <a:rPr lang="en-US" dirty="0" smtClean="0"/>
              <a:t>Newsletters</a:t>
            </a:r>
          </a:p>
          <a:p>
            <a:pPr lvl="1"/>
            <a:r>
              <a:rPr lang="en-US" dirty="0" smtClean="0"/>
              <a:t>Web site</a:t>
            </a:r>
          </a:p>
          <a:p>
            <a:pPr lvl="1"/>
            <a:r>
              <a:rPr lang="en-US" dirty="0" smtClean="0"/>
              <a:t>Outreach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Teams</a:t>
            </a:r>
            <a:endParaRPr lang="en-US" dirty="0"/>
          </a:p>
        </p:txBody>
      </p:sp>
      <p:pic>
        <p:nvPicPr>
          <p:cNvPr id="2050" name="Picture 2" descr="R:\Pictures\WMA Olmsted 2007\DSC000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90800"/>
            <a:ext cx="5249333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691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562600" y="1524000"/>
            <a:ext cx="3200400" cy="4356100"/>
            <a:chOff x="3504" y="960"/>
            <a:chExt cx="2016" cy="2744"/>
          </a:xfrm>
        </p:grpSpPr>
        <p:pic>
          <p:nvPicPr>
            <p:cNvPr id="5" name="Picture 6" descr="G:\HOME\ROBERSON\IMAGES\PPLT6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960"/>
              <a:ext cx="1998" cy="1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7" descr="G:\HOME\ROBERSON\IMAGES\PPLT7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2438"/>
              <a:ext cx="2016" cy="1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4" descr="G:\HOME\ROBERSON\IMAGES\PPLT5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4815416" cy="361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6691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nDOT">
  <a:themeElements>
    <a:clrScheme name="MnDOT Colors">
      <a:dk1>
        <a:srgbClr val="003F5F"/>
      </a:dk1>
      <a:lt1>
        <a:srgbClr val="FFFFFF"/>
      </a:lt1>
      <a:dk2>
        <a:srgbClr val="003F5F"/>
      </a:dk2>
      <a:lt2>
        <a:srgbClr val="FFFFFF"/>
      </a:lt2>
      <a:accent1>
        <a:srgbClr val="1C75BC"/>
      </a:accent1>
      <a:accent2>
        <a:srgbClr val="EE3524"/>
      </a:accent2>
      <a:accent3>
        <a:srgbClr val="00B259"/>
      </a:accent3>
      <a:accent4>
        <a:srgbClr val="003F5F"/>
      </a:accent4>
      <a:accent5>
        <a:srgbClr val="00AEEF"/>
      </a:accent5>
      <a:accent6>
        <a:srgbClr val="FAA634"/>
      </a:accent6>
      <a:hlink>
        <a:srgbClr val="1C75BC"/>
      </a:hlink>
      <a:folHlink>
        <a:srgbClr val="7581BF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nDOT">
  <a:themeElements>
    <a:clrScheme name="MnDOT Colors">
      <a:dk1>
        <a:srgbClr val="003F5F"/>
      </a:dk1>
      <a:lt1>
        <a:srgbClr val="FFFFFF"/>
      </a:lt1>
      <a:dk2>
        <a:srgbClr val="003F5F"/>
      </a:dk2>
      <a:lt2>
        <a:srgbClr val="FFFFFF"/>
      </a:lt2>
      <a:accent1>
        <a:srgbClr val="1C75BC"/>
      </a:accent1>
      <a:accent2>
        <a:srgbClr val="EE3524"/>
      </a:accent2>
      <a:accent3>
        <a:srgbClr val="00B259"/>
      </a:accent3>
      <a:accent4>
        <a:srgbClr val="003F5F"/>
      </a:accent4>
      <a:accent5>
        <a:srgbClr val="00AEEF"/>
      </a:accent5>
      <a:accent6>
        <a:srgbClr val="FAA634"/>
      </a:accent6>
      <a:hlink>
        <a:srgbClr val="1C75BC"/>
      </a:hlink>
      <a:folHlink>
        <a:srgbClr val="7581BF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4028</TotalTime>
  <Words>203</Words>
  <Application>Microsoft Office PowerPoint</Application>
  <PresentationFormat>On-screen Show (4:3)</PresentationFormat>
  <Paragraphs>57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MnDOT</vt:lpstr>
      <vt:lpstr>2_MnDOT</vt:lpstr>
      <vt:lpstr>  The Next Pooled Fund </vt:lpstr>
      <vt:lpstr>Primary Emphasis Areas</vt:lpstr>
      <vt:lpstr>Structure</vt:lpstr>
      <vt:lpstr>Governing Board </vt:lpstr>
      <vt:lpstr>Executive Committee</vt:lpstr>
      <vt:lpstr>Project Teams</vt:lpstr>
      <vt:lpstr>Project Teams</vt:lpstr>
      <vt:lpstr>Thank You</vt:lpstr>
    </vt:vector>
  </TitlesOfParts>
  <Company>MNDOT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MnDOT Presentation</dc:title>
  <dc:creator>Minnesota Department of Transportation</dc:creator>
  <cp:keywords>MnDOT;Transportation;Presentation</cp:keywords>
  <cp:lastModifiedBy>Ben Worel</cp:lastModifiedBy>
  <cp:revision>154</cp:revision>
  <cp:lastPrinted>2015-06-16T20:28:16Z</cp:lastPrinted>
  <dcterms:created xsi:type="dcterms:W3CDTF">2011-09-13T21:05:29Z</dcterms:created>
  <dcterms:modified xsi:type="dcterms:W3CDTF">2015-08-06T15:09:30Z</dcterms:modified>
</cp:coreProperties>
</file>