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14" r:id="rId1"/>
  </p:sldMasterIdLst>
  <p:notesMasterIdLst>
    <p:notesMasterId r:id="rId57"/>
  </p:notesMasterIdLst>
  <p:handoutMasterIdLst>
    <p:handoutMasterId r:id="rId58"/>
  </p:handoutMasterIdLst>
  <p:sldIdLst>
    <p:sldId id="407" r:id="rId2"/>
    <p:sldId id="414" r:id="rId3"/>
    <p:sldId id="417" r:id="rId4"/>
    <p:sldId id="516" r:id="rId5"/>
    <p:sldId id="515" r:id="rId6"/>
    <p:sldId id="518" r:id="rId7"/>
    <p:sldId id="517" r:id="rId8"/>
    <p:sldId id="511" r:id="rId9"/>
    <p:sldId id="519" r:id="rId10"/>
    <p:sldId id="512" r:id="rId11"/>
    <p:sldId id="510" r:id="rId12"/>
    <p:sldId id="521" r:id="rId13"/>
    <p:sldId id="543" r:id="rId14"/>
    <p:sldId id="544" r:id="rId15"/>
    <p:sldId id="542" r:id="rId16"/>
    <p:sldId id="545" r:id="rId17"/>
    <p:sldId id="547" r:id="rId18"/>
    <p:sldId id="548" r:id="rId19"/>
    <p:sldId id="546" r:id="rId20"/>
    <p:sldId id="540" r:id="rId21"/>
    <p:sldId id="541" r:id="rId22"/>
    <p:sldId id="447" r:id="rId23"/>
    <p:sldId id="419" r:id="rId24"/>
    <p:sldId id="493" r:id="rId25"/>
    <p:sldId id="522" r:id="rId26"/>
    <p:sldId id="492" r:id="rId27"/>
    <p:sldId id="489" r:id="rId28"/>
    <p:sldId id="523" r:id="rId29"/>
    <p:sldId id="549" r:id="rId30"/>
    <p:sldId id="483" r:id="rId31"/>
    <p:sldId id="481" r:id="rId32"/>
    <p:sldId id="487" r:id="rId33"/>
    <p:sldId id="525" r:id="rId34"/>
    <p:sldId id="495" r:id="rId35"/>
    <p:sldId id="524" r:id="rId36"/>
    <p:sldId id="490" r:id="rId37"/>
    <p:sldId id="526" r:id="rId38"/>
    <p:sldId id="499" r:id="rId39"/>
    <p:sldId id="527" r:id="rId40"/>
    <p:sldId id="501" r:id="rId41"/>
    <p:sldId id="500" r:id="rId42"/>
    <p:sldId id="496" r:id="rId43"/>
    <p:sldId id="497" r:id="rId44"/>
    <p:sldId id="488" r:id="rId45"/>
    <p:sldId id="528" r:id="rId46"/>
    <p:sldId id="530" r:id="rId47"/>
    <p:sldId id="531" r:id="rId48"/>
    <p:sldId id="532" r:id="rId49"/>
    <p:sldId id="533" r:id="rId50"/>
    <p:sldId id="535" r:id="rId51"/>
    <p:sldId id="536" r:id="rId52"/>
    <p:sldId id="538" r:id="rId53"/>
    <p:sldId id="539" r:id="rId54"/>
    <p:sldId id="537" r:id="rId55"/>
    <p:sldId id="458" r:id="rId56"/>
  </p:sldIdLst>
  <p:sldSz cx="12192000" cy="6858000"/>
  <p:notesSz cx="7010400" cy="9296400"/>
  <p:custDataLst>
    <p:tags r:id="rId5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eg Duncan" initials="" lastIdx="4" clrIdx="0"/>
  <p:cmAuthor id="1" name="Nancy Laffey" initials="" lastIdx="2" clrIdx="1"/>
  <p:cmAuthor id="2" name="Nancy Laffey" initials="NL" lastIdx="43" clrIdx="2">
    <p:extLst>
      <p:ext uri="{19B8F6BF-5375-455C-9EA6-DF929625EA0E}">
        <p15:presenceInfo xmlns:p15="http://schemas.microsoft.com/office/powerpoint/2012/main" userId="S-1-5-21-220523388-1214440339-839522115-8621" providerId="AD"/>
      </p:ext>
    </p:extLst>
  </p:cmAuthor>
  <p:cmAuthor id="3" name="Mark Gardner" initials="MG" lastIdx="1" clrIdx="3">
    <p:extLst>
      <p:ext uri="{19B8F6BF-5375-455C-9EA6-DF929625EA0E}">
        <p15:presenceInfo xmlns:p15="http://schemas.microsoft.com/office/powerpoint/2012/main" userId="S-1-5-21-220523388-1214440339-839522115-6692" providerId="AD"/>
      </p:ext>
    </p:extLst>
  </p:cmAuthor>
  <p:cmAuthor id="4" name="Jessica Snyder" initials="JS" lastIdx="5" clrIdx="4">
    <p:extLst>
      <p:ext uri="{19B8F6BF-5375-455C-9EA6-DF929625EA0E}">
        <p15:presenceInfo xmlns:p15="http://schemas.microsoft.com/office/powerpoint/2012/main" userId="S-1-5-21-220523388-1214440339-839522115-9108" providerId="AD"/>
      </p:ext>
    </p:extLst>
  </p:cmAuthor>
  <p:cmAuthor id="5" name="David Peshkin" initials="DP" lastIdx="1" clrIdx="5">
    <p:extLst>
      <p:ext uri="{19B8F6BF-5375-455C-9EA6-DF929625EA0E}">
        <p15:presenceInfo xmlns:p15="http://schemas.microsoft.com/office/powerpoint/2012/main" userId="S-1-5-21-220523388-1214440339-839522115-1112" providerId="AD"/>
      </p:ext>
    </p:extLst>
  </p:cmAuthor>
  <p:cmAuthor id="6" name="Kurt Smith" initials="KS" lastIdx="6" clrIdx="6">
    <p:extLst>
      <p:ext uri="{19B8F6BF-5375-455C-9EA6-DF929625EA0E}">
        <p15:presenceInfo xmlns:p15="http://schemas.microsoft.com/office/powerpoint/2012/main" userId="S-1-5-21-220523388-1214440339-839522115-1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7693"/>
    <a:srgbClr val="006600"/>
    <a:srgbClr val="0B0D0F"/>
    <a:srgbClr val="CC6600"/>
    <a:srgbClr val="E7E9EB"/>
    <a:srgbClr val="CCD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9" autoAdjust="0"/>
    <p:restoredTop sz="89072" autoAdjust="0"/>
  </p:normalViewPr>
  <p:slideViewPr>
    <p:cSldViewPr showGuides="1">
      <p:cViewPr>
        <p:scale>
          <a:sx n="87" d="100"/>
          <a:sy n="87" d="100"/>
        </p:scale>
        <p:origin x="714" y="402"/>
      </p:cViewPr>
      <p:guideLst>
        <p:guide orient="horz" pos="240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430A9E-7FEA-4AE6-A7A4-A6B81F80F99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578A50-043F-40BE-A949-99187666E6E8}">
      <dgm:prSet phldrT="[Text]"/>
      <dgm:spPr>
        <a:solidFill>
          <a:srgbClr val="487693"/>
        </a:solidFill>
      </dgm:spPr>
      <dgm:t>
        <a:bodyPr/>
        <a:lstStyle/>
        <a:p>
          <a:r>
            <a:rPr lang="en-US" dirty="0"/>
            <a:t>Existing AC Pavement</a:t>
          </a:r>
        </a:p>
      </dgm:t>
    </dgm:pt>
    <dgm:pt modelId="{762D40EE-A6FA-45F6-B1F5-4402BC48AEAC}" type="parTrans" cxnId="{EEC5652B-798D-4554-A482-6DB91564DDCB}">
      <dgm:prSet/>
      <dgm:spPr/>
      <dgm:t>
        <a:bodyPr/>
        <a:lstStyle/>
        <a:p>
          <a:endParaRPr lang="en-US"/>
        </a:p>
      </dgm:t>
    </dgm:pt>
    <dgm:pt modelId="{834ADA8D-4291-4AE5-B60C-8F51526EC261}" type="sibTrans" cxnId="{EEC5652B-798D-4554-A482-6DB91564DDCB}">
      <dgm:prSet/>
      <dgm:spPr/>
      <dgm:t>
        <a:bodyPr/>
        <a:lstStyle/>
        <a:p>
          <a:endParaRPr lang="en-US"/>
        </a:p>
      </dgm:t>
    </dgm:pt>
    <dgm:pt modelId="{C6E460B8-FAD5-41C5-AEF3-6BEBDD13005B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Flexible</a:t>
          </a:r>
        </a:p>
      </dgm:t>
    </dgm:pt>
    <dgm:pt modelId="{A944D100-5748-46CC-941A-6A9A26F2BD53}" type="parTrans" cxnId="{F5A2A519-C440-4BFB-A225-93BFB9625F2A}">
      <dgm:prSet/>
      <dgm:spPr/>
      <dgm:t>
        <a:bodyPr/>
        <a:lstStyle/>
        <a:p>
          <a:endParaRPr lang="en-US"/>
        </a:p>
      </dgm:t>
    </dgm:pt>
    <dgm:pt modelId="{17989D23-4B99-45CC-A6EE-4DAECE4B26B2}" type="sibTrans" cxnId="{F5A2A519-C440-4BFB-A225-93BFB9625F2A}">
      <dgm:prSet/>
      <dgm:spPr/>
      <dgm:t>
        <a:bodyPr/>
        <a:lstStyle/>
        <a:p>
          <a:endParaRPr lang="en-US"/>
        </a:p>
      </dgm:t>
    </dgm:pt>
    <dgm:pt modelId="{A7F57FDC-A6A0-493B-9BEF-E913DDCC5A34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Semi-rigid</a:t>
          </a:r>
        </a:p>
      </dgm:t>
    </dgm:pt>
    <dgm:pt modelId="{5F1ACF70-CC00-41E7-94B2-0B95D51338EA}" type="parTrans" cxnId="{5FCA4EAE-57A0-468D-8EF6-71724F8BD545}">
      <dgm:prSet/>
      <dgm:spPr/>
      <dgm:t>
        <a:bodyPr/>
        <a:lstStyle/>
        <a:p>
          <a:endParaRPr lang="en-US"/>
        </a:p>
      </dgm:t>
    </dgm:pt>
    <dgm:pt modelId="{3B1121D4-F2C0-4B34-920F-55377B7998D0}" type="sibTrans" cxnId="{5FCA4EAE-57A0-468D-8EF6-71724F8BD545}">
      <dgm:prSet/>
      <dgm:spPr/>
      <dgm:t>
        <a:bodyPr/>
        <a:lstStyle/>
        <a:p>
          <a:endParaRPr lang="en-US"/>
        </a:p>
      </dgm:t>
    </dgm:pt>
    <dgm:pt modelId="{7986BF33-D8D7-4FAC-A0EA-F137BE99459F}">
      <dgm:prSet phldrT="[Text]"/>
      <dgm:spPr>
        <a:solidFill>
          <a:srgbClr val="487693"/>
        </a:solidFill>
      </dgm:spPr>
      <dgm:t>
        <a:bodyPr/>
        <a:lstStyle/>
        <a:p>
          <a:r>
            <a:rPr lang="en-US" dirty="0"/>
            <a:t>Existing Fractured PCC Pavement</a:t>
          </a:r>
        </a:p>
      </dgm:t>
    </dgm:pt>
    <dgm:pt modelId="{264A3D17-78B7-4354-8EE5-4BEC34755081}" type="parTrans" cxnId="{EC015D3A-7ED3-43C8-8337-42A04CC50BAC}">
      <dgm:prSet/>
      <dgm:spPr/>
      <dgm:t>
        <a:bodyPr/>
        <a:lstStyle/>
        <a:p>
          <a:endParaRPr lang="en-US"/>
        </a:p>
      </dgm:t>
    </dgm:pt>
    <dgm:pt modelId="{30E6CFFA-6A8E-4D63-975C-3F844BD697F4}" type="sibTrans" cxnId="{EC015D3A-7ED3-43C8-8337-42A04CC50BAC}">
      <dgm:prSet/>
      <dgm:spPr/>
      <dgm:t>
        <a:bodyPr/>
        <a:lstStyle/>
        <a:p>
          <a:endParaRPr lang="en-US"/>
        </a:p>
      </dgm:t>
    </dgm:pt>
    <dgm:pt modelId="{D083CB24-8426-4D62-83BA-D76215B28B1E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Crack and seat</a:t>
          </a:r>
        </a:p>
      </dgm:t>
    </dgm:pt>
    <dgm:pt modelId="{DBBC4F9F-F39F-4AEC-B9E9-BECBF95CC43B}" type="parTrans" cxnId="{0AC3D0E8-D016-4B7D-9BB7-05307D5E4C63}">
      <dgm:prSet/>
      <dgm:spPr/>
      <dgm:t>
        <a:bodyPr/>
        <a:lstStyle/>
        <a:p>
          <a:endParaRPr lang="en-US"/>
        </a:p>
      </dgm:t>
    </dgm:pt>
    <dgm:pt modelId="{2352F85C-81C2-4D56-9551-4819A1BB078E}" type="sibTrans" cxnId="{0AC3D0E8-D016-4B7D-9BB7-05307D5E4C63}">
      <dgm:prSet/>
      <dgm:spPr/>
      <dgm:t>
        <a:bodyPr/>
        <a:lstStyle/>
        <a:p>
          <a:endParaRPr lang="en-US"/>
        </a:p>
      </dgm:t>
    </dgm:pt>
    <dgm:pt modelId="{A8B4DB62-9619-4A7E-AAB5-CBE1D2A87BA0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Break and seat</a:t>
          </a:r>
        </a:p>
      </dgm:t>
    </dgm:pt>
    <dgm:pt modelId="{85F27AA5-2F50-4F3F-97D0-69D9A2E03DAC}" type="parTrans" cxnId="{5A33DEA9-59A3-4292-9342-D5F23C2A8E5B}">
      <dgm:prSet/>
      <dgm:spPr/>
      <dgm:t>
        <a:bodyPr/>
        <a:lstStyle/>
        <a:p>
          <a:endParaRPr lang="en-US"/>
        </a:p>
      </dgm:t>
    </dgm:pt>
    <dgm:pt modelId="{FBA292B1-8506-4D6E-B340-CE81C854517B}" type="sibTrans" cxnId="{5A33DEA9-59A3-4292-9342-D5F23C2A8E5B}">
      <dgm:prSet/>
      <dgm:spPr/>
      <dgm:t>
        <a:bodyPr/>
        <a:lstStyle/>
        <a:p>
          <a:endParaRPr lang="en-US"/>
        </a:p>
      </dgm:t>
    </dgm:pt>
    <dgm:pt modelId="{093AEFF7-55B8-4292-8B18-E75A9E107B28}">
      <dgm:prSet phldrT="[Text]"/>
      <dgm:spPr>
        <a:solidFill>
          <a:srgbClr val="487693"/>
        </a:solidFill>
      </dgm:spPr>
      <dgm:t>
        <a:bodyPr/>
        <a:lstStyle/>
        <a:p>
          <a:r>
            <a:rPr lang="en-US" dirty="0"/>
            <a:t>Existing Intact PCC Pavement</a:t>
          </a:r>
        </a:p>
      </dgm:t>
    </dgm:pt>
    <dgm:pt modelId="{62F07E8C-D7F1-4D31-A61B-6A079500864D}" type="parTrans" cxnId="{A573F890-9FE9-4B3E-882E-84ECA9180994}">
      <dgm:prSet/>
      <dgm:spPr/>
      <dgm:t>
        <a:bodyPr/>
        <a:lstStyle/>
        <a:p>
          <a:endParaRPr lang="en-US"/>
        </a:p>
      </dgm:t>
    </dgm:pt>
    <dgm:pt modelId="{E61DC7F6-DC64-4D7C-8277-BCFE5B881EEC}" type="sibTrans" cxnId="{A573F890-9FE9-4B3E-882E-84ECA9180994}">
      <dgm:prSet/>
      <dgm:spPr/>
      <dgm:t>
        <a:bodyPr/>
        <a:lstStyle/>
        <a:p>
          <a:endParaRPr lang="en-US"/>
        </a:p>
      </dgm:t>
    </dgm:pt>
    <dgm:pt modelId="{8DDF226E-9D19-4573-B0E8-047D962D5821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JPCP and CRCP</a:t>
          </a:r>
        </a:p>
      </dgm:t>
    </dgm:pt>
    <dgm:pt modelId="{CD9CFD5A-5870-42E0-8742-2DA17215DFE2}" type="parTrans" cxnId="{23AB9D89-D32F-4878-B95B-B7AF2E73D126}">
      <dgm:prSet/>
      <dgm:spPr/>
      <dgm:t>
        <a:bodyPr/>
        <a:lstStyle/>
        <a:p>
          <a:endParaRPr lang="en-US"/>
        </a:p>
      </dgm:t>
    </dgm:pt>
    <dgm:pt modelId="{57E1DC22-AAC2-4FB0-A2E2-6B4AE0D32222}" type="sibTrans" cxnId="{23AB9D89-D32F-4878-B95B-B7AF2E73D126}">
      <dgm:prSet/>
      <dgm:spPr/>
      <dgm:t>
        <a:bodyPr/>
        <a:lstStyle/>
        <a:p>
          <a:endParaRPr lang="en-US"/>
        </a:p>
      </dgm:t>
    </dgm:pt>
    <dgm:pt modelId="{2C526DF5-F998-4451-9630-90D981145C50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Composite pavements</a:t>
          </a:r>
        </a:p>
      </dgm:t>
    </dgm:pt>
    <dgm:pt modelId="{7E7366FE-94AC-4D7D-8073-C9068964F2CE}" type="parTrans" cxnId="{88D01062-BA82-4404-B814-24CD947215D3}">
      <dgm:prSet/>
      <dgm:spPr/>
      <dgm:t>
        <a:bodyPr/>
        <a:lstStyle/>
        <a:p>
          <a:endParaRPr lang="en-US"/>
        </a:p>
      </dgm:t>
    </dgm:pt>
    <dgm:pt modelId="{E72D0B49-28FE-4AC8-BF24-232E84F10B42}" type="sibTrans" cxnId="{88D01062-BA82-4404-B814-24CD947215D3}">
      <dgm:prSet/>
      <dgm:spPr/>
      <dgm:t>
        <a:bodyPr/>
        <a:lstStyle/>
        <a:p>
          <a:endParaRPr lang="en-US"/>
        </a:p>
      </dgm:t>
    </dgm:pt>
    <dgm:pt modelId="{6BF94DD5-6AEA-44EA-A637-A208DB340BED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Rubblization </a:t>
          </a:r>
        </a:p>
      </dgm:t>
    </dgm:pt>
    <dgm:pt modelId="{4D99A0B8-C11B-4222-968D-3584E6D08BDD}" type="parTrans" cxnId="{15C6EE01-F03B-4A15-A867-C1BE6AD118A0}">
      <dgm:prSet/>
      <dgm:spPr/>
      <dgm:t>
        <a:bodyPr/>
        <a:lstStyle/>
        <a:p>
          <a:endParaRPr lang="en-US"/>
        </a:p>
      </dgm:t>
    </dgm:pt>
    <dgm:pt modelId="{938A3579-CB27-4FBB-96EF-2C38377EDDC5}" type="sibTrans" cxnId="{15C6EE01-F03B-4A15-A867-C1BE6AD118A0}">
      <dgm:prSet/>
      <dgm:spPr/>
      <dgm:t>
        <a:bodyPr/>
        <a:lstStyle/>
        <a:p>
          <a:endParaRPr lang="en-US"/>
        </a:p>
      </dgm:t>
    </dgm:pt>
    <dgm:pt modelId="{F5F578C1-5431-4E20-892C-3FF194D95B82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Previously AC overlaid pavements</a:t>
          </a:r>
        </a:p>
      </dgm:t>
    </dgm:pt>
    <dgm:pt modelId="{F37C8B4B-6618-4393-961C-4E24028D006D}" type="parTrans" cxnId="{38327BE2-1C00-4B95-8D20-D7BF592D6D1B}">
      <dgm:prSet/>
      <dgm:spPr/>
      <dgm:t>
        <a:bodyPr/>
        <a:lstStyle/>
        <a:p>
          <a:endParaRPr lang="en-US"/>
        </a:p>
      </dgm:t>
    </dgm:pt>
    <dgm:pt modelId="{1694A2C8-1B6F-48D4-813C-94583FA38215}" type="sibTrans" cxnId="{38327BE2-1C00-4B95-8D20-D7BF592D6D1B}">
      <dgm:prSet/>
      <dgm:spPr/>
      <dgm:t>
        <a:bodyPr/>
        <a:lstStyle/>
        <a:p>
          <a:endParaRPr lang="en-US"/>
        </a:p>
      </dgm:t>
    </dgm:pt>
    <dgm:pt modelId="{912B016B-C9AF-40BD-A139-7209A8258344}">
      <dgm:prSet phldrT="[Text]"/>
      <dgm:spPr>
        <a:solidFill>
          <a:srgbClr val="487693"/>
        </a:solidFill>
      </dgm:spPr>
      <dgm:t>
        <a:bodyPr/>
        <a:lstStyle/>
        <a:p>
          <a:r>
            <a:rPr lang="en-US" dirty="0"/>
            <a:t>Others</a:t>
          </a:r>
        </a:p>
      </dgm:t>
    </dgm:pt>
    <dgm:pt modelId="{BA297AE3-70D9-43A5-BFBB-8CA4482C3F33}" type="parTrans" cxnId="{5B519714-6AF0-4678-9118-5D4D4B03EBD9}">
      <dgm:prSet/>
      <dgm:spPr/>
      <dgm:t>
        <a:bodyPr/>
        <a:lstStyle/>
        <a:p>
          <a:endParaRPr lang="en-US"/>
        </a:p>
      </dgm:t>
    </dgm:pt>
    <dgm:pt modelId="{5B754D5F-A4F1-4CA6-87D0-6175F48314F3}" type="sibTrans" cxnId="{5B519714-6AF0-4678-9118-5D4D4B03EBD9}">
      <dgm:prSet/>
      <dgm:spPr/>
      <dgm:t>
        <a:bodyPr/>
        <a:lstStyle/>
        <a:p>
          <a:endParaRPr lang="en-US"/>
        </a:p>
      </dgm:t>
    </dgm:pt>
    <dgm:pt modelId="{FDA009C9-1007-4B3D-9B25-243627B7F227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Seal coat over existing AC pavement</a:t>
          </a:r>
        </a:p>
      </dgm:t>
    </dgm:pt>
    <dgm:pt modelId="{61E2B6E4-E889-4F66-BF22-884C96BBAFEE}" type="parTrans" cxnId="{29EEC2DB-E21F-4540-B76A-BBA6F87970CE}">
      <dgm:prSet/>
      <dgm:spPr/>
      <dgm:t>
        <a:bodyPr/>
        <a:lstStyle/>
        <a:p>
          <a:endParaRPr lang="en-US"/>
        </a:p>
      </dgm:t>
    </dgm:pt>
    <dgm:pt modelId="{EED50003-2E45-423E-82BF-956B4416D98F}" type="sibTrans" cxnId="{29EEC2DB-E21F-4540-B76A-BBA6F87970CE}">
      <dgm:prSet/>
      <dgm:spPr/>
      <dgm:t>
        <a:bodyPr/>
        <a:lstStyle/>
        <a:p>
          <a:endParaRPr lang="en-US"/>
        </a:p>
      </dgm:t>
    </dgm:pt>
    <dgm:pt modelId="{08A1AEC5-EA5E-4D97-A437-08B4F1F0DBAD}">
      <dgm:prSet phldrT="[Text]"/>
      <dgm:spPr>
        <a:solidFill>
          <a:schemeClr val="tx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Overlay with interlayer</a:t>
          </a:r>
        </a:p>
      </dgm:t>
    </dgm:pt>
    <dgm:pt modelId="{F4B01CA3-61BD-4AAC-8D96-989D4E1A6204}" type="parTrans" cxnId="{81838DC4-454B-45A1-A697-2EF8363006AF}">
      <dgm:prSet/>
      <dgm:spPr/>
      <dgm:t>
        <a:bodyPr/>
        <a:lstStyle/>
        <a:p>
          <a:endParaRPr lang="en-US"/>
        </a:p>
      </dgm:t>
    </dgm:pt>
    <dgm:pt modelId="{F2A429E9-36F3-4AAD-B1F9-56C3124F15DC}" type="sibTrans" cxnId="{81838DC4-454B-45A1-A697-2EF8363006AF}">
      <dgm:prSet/>
      <dgm:spPr/>
      <dgm:t>
        <a:bodyPr/>
        <a:lstStyle/>
        <a:p>
          <a:endParaRPr lang="en-US"/>
        </a:p>
      </dgm:t>
    </dgm:pt>
    <dgm:pt modelId="{2AED90EE-B73A-4B90-9B0C-DF083BA90D87}" type="pres">
      <dgm:prSet presAssocID="{80430A9E-7FEA-4AE6-A7A4-A6B81F80F992}" presName="Name0" presStyleCnt="0">
        <dgm:presLayoutVars>
          <dgm:dir/>
          <dgm:animLvl val="lvl"/>
          <dgm:resizeHandles val="exact"/>
        </dgm:presLayoutVars>
      </dgm:prSet>
      <dgm:spPr/>
    </dgm:pt>
    <dgm:pt modelId="{0AFC48A0-3471-497D-97E9-A95C580C1112}" type="pres">
      <dgm:prSet presAssocID="{CD578A50-043F-40BE-A949-99187666E6E8}" presName="composite" presStyleCnt="0"/>
      <dgm:spPr/>
    </dgm:pt>
    <dgm:pt modelId="{B0C51EC7-0FD7-4A1B-9B2A-48D0F2D7447C}" type="pres">
      <dgm:prSet presAssocID="{CD578A50-043F-40BE-A949-99187666E6E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F83D600-7533-4907-ADCD-48374D0DA2C1}" type="pres">
      <dgm:prSet presAssocID="{CD578A50-043F-40BE-A949-99187666E6E8}" presName="desTx" presStyleLbl="alignAccFollowNode1" presStyleIdx="0" presStyleCnt="4">
        <dgm:presLayoutVars>
          <dgm:bulletEnabled val="1"/>
        </dgm:presLayoutVars>
      </dgm:prSet>
      <dgm:spPr/>
    </dgm:pt>
    <dgm:pt modelId="{4571DA4D-9C34-43F4-964A-B5F4FD8A6439}" type="pres">
      <dgm:prSet presAssocID="{834ADA8D-4291-4AE5-B60C-8F51526EC261}" presName="space" presStyleCnt="0"/>
      <dgm:spPr/>
    </dgm:pt>
    <dgm:pt modelId="{045E9A3F-0B14-4A56-8FB8-EEBBD75D1EB2}" type="pres">
      <dgm:prSet presAssocID="{7986BF33-D8D7-4FAC-A0EA-F137BE99459F}" presName="composite" presStyleCnt="0"/>
      <dgm:spPr/>
    </dgm:pt>
    <dgm:pt modelId="{A5E00890-200E-47FB-A7B0-C99FA00C88A1}" type="pres">
      <dgm:prSet presAssocID="{7986BF33-D8D7-4FAC-A0EA-F137BE99459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9DBBEEA-7A2A-4733-9AD5-171A415A1077}" type="pres">
      <dgm:prSet presAssocID="{7986BF33-D8D7-4FAC-A0EA-F137BE99459F}" presName="desTx" presStyleLbl="alignAccFollowNode1" presStyleIdx="1" presStyleCnt="4">
        <dgm:presLayoutVars>
          <dgm:bulletEnabled val="1"/>
        </dgm:presLayoutVars>
      </dgm:prSet>
      <dgm:spPr/>
    </dgm:pt>
    <dgm:pt modelId="{E39FF7E0-D6F9-4D7D-95CC-977BCD5B7AAD}" type="pres">
      <dgm:prSet presAssocID="{30E6CFFA-6A8E-4D63-975C-3F844BD697F4}" presName="space" presStyleCnt="0"/>
      <dgm:spPr/>
    </dgm:pt>
    <dgm:pt modelId="{A7A54F2B-3099-4A78-B319-805501A45A60}" type="pres">
      <dgm:prSet presAssocID="{093AEFF7-55B8-4292-8B18-E75A9E107B28}" presName="composite" presStyleCnt="0"/>
      <dgm:spPr/>
    </dgm:pt>
    <dgm:pt modelId="{F7CDD6A8-6E22-4987-9C4E-C441DA9D8B50}" type="pres">
      <dgm:prSet presAssocID="{093AEFF7-55B8-4292-8B18-E75A9E107B2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C615434-6D60-4C8F-9FDB-88AFC0954766}" type="pres">
      <dgm:prSet presAssocID="{093AEFF7-55B8-4292-8B18-E75A9E107B28}" presName="desTx" presStyleLbl="alignAccFollowNode1" presStyleIdx="2" presStyleCnt="4">
        <dgm:presLayoutVars>
          <dgm:bulletEnabled val="1"/>
        </dgm:presLayoutVars>
      </dgm:prSet>
      <dgm:spPr/>
    </dgm:pt>
    <dgm:pt modelId="{73DC2F16-2EFD-4E4D-9AB2-3C675B995E55}" type="pres">
      <dgm:prSet presAssocID="{E61DC7F6-DC64-4D7C-8277-BCFE5B881EEC}" presName="space" presStyleCnt="0"/>
      <dgm:spPr/>
    </dgm:pt>
    <dgm:pt modelId="{A7075948-2089-42E9-8707-8B4D350E1B5E}" type="pres">
      <dgm:prSet presAssocID="{912B016B-C9AF-40BD-A139-7209A8258344}" presName="composite" presStyleCnt="0"/>
      <dgm:spPr/>
    </dgm:pt>
    <dgm:pt modelId="{AA558DC1-F214-4D32-9B75-A4FD5B2E031E}" type="pres">
      <dgm:prSet presAssocID="{912B016B-C9AF-40BD-A139-7209A825834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0E71286-B87D-4221-A63F-FE6AD6C34B45}" type="pres">
      <dgm:prSet presAssocID="{912B016B-C9AF-40BD-A139-7209A8258344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5C6EE01-F03B-4A15-A867-C1BE6AD118A0}" srcId="{7986BF33-D8D7-4FAC-A0EA-F137BE99459F}" destId="{6BF94DD5-6AEA-44EA-A637-A208DB340BED}" srcOrd="2" destOrd="0" parTransId="{4D99A0B8-C11B-4222-968D-3584E6D08BDD}" sibTransId="{938A3579-CB27-4FBB-96EF-2C38377EDDC5}"/>
    <dgm:cxn modelId="{7A763E08-4705-47D6-937C-D31FCAA9A4CF}" type="presOf" srcId="{7986BF33-D8D7-4FAC-A0EA-F137BE99459F}" destId="{A5E00890-200E-47FB-A7B0-C99FA00C88A1}" srcOrd="0" destOrd="0" presId="urn:microsoft.com/office/officeart/2005/8/layout/hList1"/>
    <dgm:cxn modelId="{5B519714-6AF0-4678-9118-5D4D4B03EBD9}" srcId="{80430A9E-7FEA-4AE6-A7A4-A6B81F80F992}" destId="{912B016B-C9AF-40BD-A139-7209A8258344}" srcOrd="3" destOrd="0" parTransId="{BA297AE3-70D9-43A5-BFBB-8CA4482C3F33}" sibTransId="{5B754D5F-A4F1-4CA6-87D0-6175F48314F3}"/>
    <dgm:cxn modelId="{24A36516-40B9-4EB6-8518-1ADC23E11D69}" type="presOf" srcId="{912B016B-C9AF-40BD-A139-7209A8258344}" destId="{AA558DC1-F214-4D32-9B75-A4FD5B2E031E}" srcOrd="0" destOrd="0" presId="urn:microsoft.com/office/officeart/2005/8/layout/hList1"/>
    <dgm:cxn modelId="{F5A2A519-C440-4BFB-A225-93BFB9625F2A}" srcId="{CD578A50-043F-40BE-A949-99187666E6E8}" destId="{C6E460B8-FAD5-41C5-AEF3-6BEBDD13005B}" srcOrd="0" destOrd="0" parTransId="{A944D100-5748-46CC-941A-6A9A26F2BD53}" sibTransId="{17989D23-4B99-45CC-A6EE-4DAECE4B26B2}"/>
    <dgm:cxn modelId="{5A5DB01F-9EC6-46E8-9F32-FD5FCBBF046D}" type="presOf" srcId="{FDA009C9-1007-4B3D-9B25-243627B7F227}" destId="{60E71286-B87D-4221-A63F-FE6AD6C34B45}" srcOrd="0" destOrd="0" presId="urn:microsoft.com/office/officeart/2005/8/layout/hList1"/>
    <dgm:cxn modelId="{8B539D20-D6FD-487C-8E66-863A3DC0B32F}" type="presOf" srcId="{A8B4DB62-9619-4A7E-AAB5-CBE1D2A87BA0}" destId="{29DBBEEA-7A2A-4733-9AD5-171A415A1077}" srcOrd="0" destOrd="1" presId="urn:microsoft.com/office/officeart/2005/8/layout/hList1"/>
    <dgm:cxn modelId="{7469B925-1DB1-4F3D-9908-8F598842BA24}" type="presOf" srcId="{08A1AEC5-EA5E-4D97-A437-08B4F1F0DBAD}" destId="{60E71286-B87D-4221-A63F-FE6AD6C34B45}" srcOrd="0" destOrd="1" presId="urn:microsoft.com/office/officeart/2005/8/layout/hList1"/>
    <dgm:cxn modelId="{26299D29-BF73-4484-9385-AB06C7563905}" type="presOf" srcId="{F5F578C1-5431-4E20-892C-3FF194D95B82}" destId="{5C615434-6D60-4C8F-9FDB-88AFC0954766}" srcOrd="0" destOrd="2" presId="urn:microsoft.com/office/officeart/2005/8/layout/hList1"/>
    <dgm:cxn modelId="{EEC5652B-798D-4554-A482-6DB91564DDCB}" srcId="{80430A9E-7FEA-4AE6-A7A4-A6B81F80F992}" destId="{CD578A50-043F-40BE-A949-99187666E6E8}" srcOrd="0" destOrd="0" parTransId="{762D40EE-A6FA-45F6-B1F5-4402BC48AEAC}" sibTransId="{834ADA8D-4291-4AE5-B60C-8F51526EC261}"/>
    <dgm:cxn modelId="{5747D333-2600-436E-A8CA-4E2360F1B73B}" type="presOf" srcId="{C6E460B8-FAD5-41C5-AEF3-6BEBDD13005B}" destId="{1F83D600-7533-4907-ADCD-48374D0DA2C1}" srcOrd="0" destOrd="0" presId="urn:microsoft.com/office/officeart/2005/8/layout/hList1"/>
    <dgm:cxn modelId="{EC015D3A-7ED3-43C8-8337-42A04CC50BAC}" srcId="{80430A9E-7FEA-4AE6-A7A4-A6B81F80F992}" destId="{7986BF33-D8D7-4FAC-A0EA-F137BE99459F}" srcOrd="1" destOrd="0" parTransId="{264A3D17-78B7-4354-8EE5-4BEC34755081}" sibTransId="{30E6CFFA-6A8E-4D63-975C-3F844BD697F4}"/>
    <dgm:cxn modelId="{5218BA5E-9694-416E-BF96-536DA2D63187}" type="presOf" srcId="{CD578A50-043F-40BE-A949-99187666E6E8}" destId="{B0C51EC7-0FD7-4A1B-9B2A-48D0F2D7447C}" srcOrd="0" destOrd="0" presId="urn:microsoft.com/office/officeart/2005/8/layout/hList1"/>
    <dgm:cxn modelId="{88D01062-BA82-4404-B814-24CD947215D3}" srcId="{093AEFF7-55B8-4292-8B18-E75A9E107B28}" destId="{2C526DF5-F998-4451-9630-90D981145C50}" srcOrd="1" destOrd="0" parTransId="{7E7366FE-94AC-4D7D-8073-C9068964F2CE}" sibTransId="{E72D0B49-28FE-4AC8-BF24-232E84F10B42}"/>
    <dgm:cxn modelId="{02B2126A-FB94-4AFE-A440-A376D3F8CBA6}" type="presOf" srcId="{80430A9E-7FEA-4AE6-A7A4-A6B81F80F992}" destId="{2AED90EE-B73A-4B90-9B0C-DF083BA90D87}" srcOrd="0" destOrd="0" presId="urn:microsoft.com/office/officeart/2005/8/layout/hList1"/>
    <dgm:cxn modelId="{23AB9D89-D32F-4878-B95B-B7AF2E73D126}" srcId="{093AEFF7-55B8-4292-8B18-E75A9E107B28}" destId="{8DDF226E-9D19-4573-B0E8-047D962D5821}" srcOrd="0" destOrd="0" parTransId="{CD9CFD5A-5870-42E0-8742-2DA17215DFE2}" sibTransId="{57E1DC22-AAC2-4FB0-A2E2-6B4AE0D32222}"/>
    <dgm:cxn modelId="{A573F890-9FE9-4B3E-882E-84ECA9180994}" srcId="{80430A9E-7FEA-4AE6-A7A4-A6B81F80F992}" destId="{093AEFF7-55B8-4292-8B18-E75A9E107B28}" srcOrd="2" destOrd="0" parTransId="{62F07E8C-D7F1-4D31-A61B-6A079500864D}" sibTransId="{E61DC7F6-DC64-4D7C-8277-BCFE5B881EEC}"/>
    <dgm:cxn modelId="{3CB65791-817C-45CC-8BE5-E39430ABC67E}" type="presOf" srcId="{093AEFF7-55B8-4292-8B18-E75A9E107B28}" destId="{F7CDD6A8-6E22-4987-9C4E-C441DA9D8B50}" srcOrd="0" destOrd="0" presId="urn:microsoft.com/office/officeart/2005/8/layout/hList1"/>
    <dgm:cxn modelId="{5A33DEA9-59A3-4292-9342-D5F23C2A8E5B}" srcId="{7986BF33-D8D7-4FAC-A0EA-F137BE99459F}" destId="{A8B4DB62-9619-4A7E-AAB5-CBE1D2A87BA0}" srcOrd="1" destOrd="0" parTransId="{85F27AA5-2F50-4F3F-97D0-69D9A2E03DAC}" sibTransId="{FBA292B1-8506-4D6E-B340-CE81C854517B}"/>
    <dgm:cxn modelId="{5FCA4EAE-57A0-468D-8EF6-71724F8BD545}" srcId="{CD578A50-043F-40BE-A949-99187666E6E8}" destId="{A7F57FDC-A6A0-493B-9BEF-E913DDCC5A34}" srcOrd="1" destOrd="0" parTransId="{5F1ACF70-CC00-41E7-94B2-0B95D51338EA}" sibTransId="{3B1121D4-F2C0-4B34-920F-55377B7998D0}"/>
    <dgm:cxn modelId="{81838DC4-454B-45A1-A697-2EF8363006AF}" srcId="{912B016B-C9AF-40BD-A139-7209A8258344}" destId="{08A1AEC5-EA5E-4D97-A437-08B4F1F0DBAD}" srcOrd="1" destOrd="0" parTransId="{F4B01CA3-61BD-4AAC-8D96-989D4E1A6204}" sibTransId="{F2A429E9-36F3-4AAD-B1F9-56C3124F15DC}"/>
    <dgm:cxn modelId="{AD914ECF-A444-4295-A861-38DC5B5949B8}" type="presOf" srcId="{2C526DF5-F998-4451-9630-90D981145C50}" destId="{5C615434-6D60-4C8F-9FDB-88AFC0954766}" srcOrd="0" destOrd="1" presId="urn:microsoft.com/office/officeart/2005/8/layout/hList1"/>
    <dgm:cxn modelId="{B890D9D6-18B9-4AF0-B764-6044534B4E70}" type="presOf" srcId="{8DDF226E-9D19-4573-B0E8-047D962D5821}" destId="{5C615434-6D60-4C8F-9FDB-88AFC0954766}" srcOrd="0" destOrd="0" presId="urn:microsoft.com/office/officeart/2005/8/layout/hList1"/>
    <dgm:cxn modelId="{2FEFE9D8-9713-45BF-BE1D-695248C0D6C3}" type="presOf" srcId="{D083CB24-8426-4D62-83BA-D76215B28B1E}" destId="{29DBBEEA-7A2A-4733-9AD5-171A415A1077}" srcOrd="0" destOrd="0" presId="urn:microsoft.com/office/officeart/2005/8/layout/hList1"/>
    <dgm:cxn modelId="{29EEC2DB-E21F-4540-B76A-BBA6F87970CE}" srcId="{912B016B-C9AF-40BD-A139-7209A8258344}" destId="{FDA009C9-1007-4B3D-9B25-243627B7F227}" srcOrd="0" destOrd="0" parTransId="{61E2B6E4-E889-4F66-BF22-884C96BBAFEE}" sibTransId="{EED50003-2E45-423E-82BF-956B4416D98F}"/>
    <dgm:cxn modelId="{38327BE2-1C00-4B95-8D20-D7BF592D6D1B}" srcId="{093AEFF7-55B8-4292-8B18-E75A9E107B28}" destId="{F5F578C1-5431-4E20-892C-3FF194D95B82}" srcOrd="2" destOrd="0" parTransId="{F37C8B4B-6618-4393-961C-4E24028D006D}" sibTransId="{1694A2C8-1B6F-48D4-813C-94583FA38215}"/>
    <dgm:cxn modelId="{0AC3D0E8-D016-4B7D-9BB7-05307D5E4C63}" srcId="{7986BF33-D8D7-4FAC-A0EA-F137BE99459F}" destId="{D083CB24-8426-4D62-83BA-D76215B28B1E}" srcOrd="0" destOrd="0" parTransId="{DBBC4F9F-F39F-4AEC-B9E9-BECBF95CC43B}" sibTransId="{2352F85C-81C2-4D56-9551-4819A1BB078E}"/>
    <dgm:cxn modelId="{EC99ABED-369C-430D-A78E-37A00544E966}" type="presOf" srcId="{6BF94DD5-6AEA-44EA-A637-A208DB340BED}" destId="{29DBBEEA-7A2A-4733-9AD5-171A415A1077}" srcOrd="0" destOrd="2" presId="urn:microsoft.com/office/officeart/2005/8/layout/hList1"/>
    <dgm:cxn modelId="{98958EF6-FF91-4944-991E-EF3FCB542D9D}" type="presOf" srcId="{A7F57FDC-A6A0-493B-9BEF-E913DDCC5A34}" destId="{1F83D600-7533-4907-ADCD-48374D0DA2C1}" srcOrd="0" destOrd="1" presId="urn:microsoft.com/office/officeart/2005/8/layout/hList1"/>
    <dgm:cxn modelId="{82B31032-5628-4D87-A0A5-AF214B4FC973}" type="presParOf" srcId="{2AED90EE-B73A-4B90-9B0C-DF083BA90D87}" destId="{0AFC48A0-3471-497D-97E9-A95C580C1112}" srcOrd="0" destOrd="0" presId="urn:microsoft.com/office/officeart/2005/8/layout/hList1"/>
    <dgm:cxn modelId="{601DEF48-C5E1-4F6D-8F9E-43769D989535}" type="presParOf" srcId="{0AFC48A0-3471-497D-97E9-A95C580C1112}" destId="{B0C51EC7-0FD7-4A1B-9B2A-48D0F2D7447C}" srcOrd="0" destOrd="0" presId="urn:microsoft.com/office/officeart/2005/8/layout/hList1"/>
    <dgm:cxn modelId="{E46E8583-DC6B-442C-A69D-E3EFD13BFA4A}" type="presParOf" srcId="{0AFC48A0-3471-497D-97E9-A95C580C1112}" destId="{1F83D600-7533-4907-ADCD-48374D0DA2C1}" srcOrd="1" destOrd="0" presId="urn:microsoft.com/office/officeart/2005/8/layout/hList1"/>
    <dgm:cxn modelId="{FBF2D9F2-15D0-43EC-AD65-B741FBA9B53C}" type="presParOf" srcId="{2AED90EE-B73A-4B90-9B0C-DF083BA90D87}" destId="{4571DA4D-9C34-43F4-964A-B5F4FD8A6439}" srcOrd="1" destOrd="0" presId="urn:microsoft.com/office/officeart/2005/8/layout/hList1"/>
    <dgm:cxn modelId="{4FC28BBA-47C2-4856-906D-D36D96DA5F21}" type="presParOf" srcId="{2AED90EE-B73A-4B90-9B0C-DF083BA90D87}" destId="{045E9A3F-0B14-4A56-8FB8-EEBBD75D1EB2}" srcOrd="2" destOrd="0" presId="urn:microsoft.com/office/officeart/2005/8/layout/hList1"/>
    <dgm:cxn modelId="{8A54B480-4BDC-41F4-9A64-0CE3DFBAB1E2}" type="presParOf" srcId="{045E9A3F-0B14-4A56-8FB8-EEBBD75D1EB2}" destId="{A5E00890-200E-47FB-A7B0-C99FA00C88A1}" srcOrd="0" destOrd="0" presId="urn:microsoft.com/office/officeart/2005/8/layout/hList1"/>
    <dgm:cxn modelId="{E0A5EE62-3384-4775-8570-99FC47A47ACB}" type="presParOf" srcId="{045E9A3F-0B14-4A56-8FB8-EEBBD75D1EB2}" destId="{29DBBEEA-7A2A-4733-9AD5-171A415A1077}" srcOrd="1" destOrd="0" presId="urn:microsoft.com/office/officeart/2005/8/layout/hList1"/>
    <dgm:cxn modelId="{369B5C2E-7328-4D86-A89F-9E71EB6B3344}" type="presParOf" srcId="{2AED90EE-B73A-4B90-9B0C-DF083BA90D87}" destId="{E39FF7E0-D6F9-4D7D-95CC-977BCD5B7AAD}" srcOrd="3" destOrd="0" presId="urn:microsoft.com/office/officeart/2005/8/layout/hList1"/>
    <dgm:cxn modelId="{2BBA93A1-6F06-4087-BADA-87AD04432C0B}" type="presParOf" srcId="{2AED90EE-B73A-4B90-9B0C-DF083BA90D87}" destId="{A7A54F2B-3099-4A78-B319-805501A45A60}" srcOrd="4" destOrd="0" presId="urn:microsoft.com/office/officeart/2005/8/layout/hList1"/>
    <dgm:cxn modelId="{4F9FA69A-7BDE-4573-9318-EF941D86E761}" type="presParOf" srcId="{A7A54F2B-3099-4A78-B319-805501A45A60}" destId="{F7CDD6A8-6E22-4987-9C4E-C441DA9D8B50}" srcOrd="0" destOrd="0" presId="urn:microsoft.com/office/officeart/2005/8/layout/hList1"/>
    <dgm:cxn modelId="{7267163D-2457-4699-9C14-ACF276680A6F}" type="presParOf" srcId="{A7A54F2B-3099-4A78-B319-805501A45A60}" destId="{5C615434-6D60-4C8F-9FDB-88AFC0954766}" srcOrd="1" destOrd="0" presId="urn:microsoft.com/office/officeart/2005/8/layout/hList1"/>
    <dgm:cxn modelId="{345807B0-4A12-4900-A612-B47889890711}" type="presParOf" srcId="{2AED90EE-B73A-4B90-9B0C-DF083BA90D87}" destId="{73DC2F16-2EFD-4E4D-9AB2-3C675B995E55}" srcOrd="5" destOrd="0" presId="urn:microsoft.com/office/officeart/2005/8/layout/hList1"/>
    <dgm:cxn modelId="{51FBA731-AE44-47CE-A976-C27F3596F9B9}" type="presParOf" srcId="{2AED90EE-B73A-4B90-9B0C-DF083BA90D87}" destId="{A7075948-2089-42E9-8707-8B4D350E1B5E}" srcOrd="6" destOrd="0" presId="urn:microsoft.com/office/officeart/2005/8/layout/hList1"/>
    <dgm:cxn modelId="{5F5AE083-8D54-47D3-8F24-C2251CF41BCC}" type="presParOf" srcId="{A7075948-2089-42E9-8707-8B4D350E1B5E}" destId="{AA558DC1-F214-4D32-9B75-A4FD5B2E031E}" srcOrd="0" destOrd="0" presId="urn:microsoft.com/office/officeart/2005/8/layout/hList1"/>
    <dgm:cxn modelId="{F549B5CC-71E2-492C-95E3-C4F703CCC15A}" type="presParOf" srcId="{A7075948-2089-42E9-8707-8B4D350E1B5E}" destId="{60E71286-B87D-4221-A63F-FE6AD6C34B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51EC7-0FD7-4A1B-9B2A-48D0F2D7447C}">
      <dsp:nvSpPr>
        <dsp:cNvPr id="0" name=""/>
        <dsp:cNvSpPr/>
      </dsp:nvSpPr>
      <dsp:spPr>
        <a:xfrm>
          <a:off x="3953" y="568282"/>
          <a:ext cx="2377306" cy="723779"/>
        </a:xfrm>
        <a:prstGeom prst="rect">
          <a:avLst/>
        </a:prstGeom>
        <a:solidFill>
          <a:srgbClr val="48769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Existing AC Pavement</a:t>
          </a:r>
        </a:p>
      </dsp:txBody>
      <dsp:txXfrm>
        <a:off x="3953" y="568282"/>
        <a:ext cx="2377306" cy="723779"/>
      </dsp:txXfrm>
    </dsp:sp>
    <dsp:sp modelId="{1F83D600-7533-4907-ADCD-48374D0DA2C1}">
      <dsp:nvSpPr>
        <dsp:cNvPr id="0" name=""/>
        <dsp:cNvSpPr/>
      </dsp:nvSpPr>
      <dsp:spPr>
        <a:xfrm>
          <a:off x="3953" y="1292062"/>
          <a:ext cx="2377306" cy="2004965"/>
        </a:xfrm>
        <a:prstGeom prst="rect">
          <a:avLst/>
        </a:prstGeom>
        <a:solidFill>
          <a:schemeClr val="tx1">
            <a:lumMod val="25000"/>
            <a:lumOff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Flexible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Semi-rigid</a:t>
          </a:r>
        </a:p>
      </dsp:txBody>
      <dsp:txXfrm>
        <a:off x="3953" y="1292062"/>
        <a:ext cx="2377306" cy="2004965"/>
      </dsp:txXfrm>
    </dsp:sp>
    <dsp:sp modelId="{A5E00890-200E-47FB-A7B0-C99FA00C88A1}">
      <dsp:nvSpPr>
        <dsp:cNvPr id="0" name=""/>
        <dsp:cNvSpPr/>
      </dsp:nvSpPr>
      <dsp:spPr>
        <a:xfrm>
          <a:off x="2714082" y="568282"/>
          <a:ext cx="2377306" cy="723779"/>
        </a:xfrm>
        <a:prstGeom prst="rect">
          <a:avLst/>
        </a:prstGeom>
        <a:solidFill>
          <a:srgbClr val="48769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Existing Fractured PCC Pavement</a:t>
          </a:r>
        </a:p>
      </dsp:txBody>
      <dsp:txXfrm>
        <a:off x="2714082" y="568282"/>
        <a:ext cx="2377306" cy="723779"/>
      </dsp:txXfrm>
    </dsp:sp>
    <dsp:sp modelId="{29DBBEEA-7A2A-4733-9AD5-171A415A1077}">
      <dsp:nvSpPr>
        <dsp:cNvPr id="0" name=""/>
        <dsp:cNvSpPr/>
      </dsp:nvSpPr>
      <dsp:spPr>
        <a:xfrm>
          <a:off x="2714082" y="1292062"/>
          <a:ext cx="2377306" cy="2004965"/>
        </a:xfrm>
        <a:prstGeom prst="rect">
          <a:avLst/>
        </a:prstGeom>
        <a:solidFill>
          <a:schemeClr val="tx1">
            <a:lumMod val="25000"/>
            <a:lumOff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Crack and seat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Break and seat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Rubblization </a:t>
          </a:r>
        </a:p>
      </dsp:txBody>
      <dsp:txXfrm>
        <a:off x="2714082" y="1292062"/>
        <a:ext cx="2377306" cy="2004965"/>
      </dsp:txXfrm>
    </dsp:sp>
    <dsp:sp modelId="{F7CDD6A8-6E22-4987-9C4E-C441DA9D8B50}">
      <dsp:nvSpPr>
        <dsp:cNvPr id="0" name=""/>
        <dsp:cNvSpPr/>
      </dsp:nvSpPr>
      <dsp:spPr>
        <a:xfrm>
          <a:off x="5424211" y="568282"/>
          <a:ext cx="2377306" cy="723779"/>
        </a:xfrm>
        <a:prstGeom prst="rect">
          <a:avLst/>
        </a:prstGeom>
        <a:solidFill>
          <a:srgbClr val="48769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Existing Intact PCC Pavement</a:t>
          </a:r>
        </a:p>
      </dsp:txBody>
      <dsp:txXfrm>
        <a:off x="5424211" y="568282"/>
        <a:ext cx="2377306" cy="723779"/>
      </dsp:txXfrm>
    </dsp:sp>
    <dsp:sp modelId="{5C615434-6D60-4C8F-9FDB-88AFC0954766}">
      <dsp:nvSpPr>
        <dsp:cNvPr id="0" name=""/>
        <dsp:cNvSpPr/>
      </dsp:nvSpPr>
      <dsp:spPr>
        <a:xfrm>
          <a:off x="5424211" y="1292062"/>
          <a:ext cx="2377306" cy="2004965"/>
        </a:xfrm>
        <a:prstGeom prst="rect">
          <a:avLst/>
        </a:prstGeom>
        <a:solidFill>
          <a:schemeClr val="tx1">
            <a:lumMod val="25000"/>
            <a:lumOff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JPCP and CRCP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Composite pavements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Previously AC overlaid pavements</a:t>
          </a:r>
        </a:p>
      </dsp:txBody>
      <dsp:txXfrm>
        <a:off x="5424211" y="1292062"/>
        <a:ext cx="2377306" cy="2004965"/>
      </dsp:txXfrm>
    </dsp:sp>
    <dsp:sp modelId="{AA558DC1-F214-4D32-9B75-A4FD5B2E031E}">
      <dsp:nvSpPr>
        <dsp:cNvPr id="0" name=""/>
        <dsp:cNvSpPr/>
      </dsp:nvSpPr>
      <dsp:spPr>
        <a:xfrm>
          <a:off x="8134340" y="568282"/>
          <a:ext cx="2377306" cy="723779"/>
        </a:xfrm>
        <a:prstGeom prst="rect">
          <a:avLst/>
        </a:prstGeom>
        <a:solidFill>
          <a:srgbClr val="48769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Others</a:t>
          </a:r>
        </a:p>
      </dsp:txBody>
      <dsp:txXfrm>
        <a:off x="8134340" y="568282"/>
        <a:ext cx="2377306" cy="723779"/>
      </dsp:txXfrm>
    </dsp:sp>
    <dsp:sp modelId="{60E71286-B87D-4221-A63F-FE6AD6C34B45}">
      <dsp:nvSpPr>
        <dsp:cNvPr id="0" name=""/>
        <dsp:cNvSpPr/>
      </dsp:nvSpPr>
      <dsp:spPr>
        <a:xfrm>
          <a:off x="8134340" y="1292062"/>
          <a:ext cx="2377306" cy="2004965"/>
        </a:xfrm>
        <a:prstGeom prst="rect">
          <a:avLst/>
        </a:prstGeom>
        <a:solidFill>
          <a:schemeClr val="tx1">
            <a:lumMod val="25000"/>
            <a:lumOff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Seal coat over existing AC pavement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Overlay with interlayer</a:t>
          </a:r>
        </a:p>
      </dsp:txBody>
      <dsp:txXfrm>
        <a:off x="8134340" y="1292062"/>
        <a:ext cx="2377306" cy="2004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483B2D-138B-4B79-AC11-F58C776B8848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F811C8-1198-45B3-92E0-6D4F41D2C1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69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675562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555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78747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74576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97723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29265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85065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74948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51271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33527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8901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13609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98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81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25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08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4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1200" dirty="0"/>
              <a:t>Unbonded COA</a:t>
            </a:r>
          </a:p>
          <a:p>
            <a:pPr algn="r"/>
            <a:r>
              <a:rPr lang="en-US" sz="1200" dirty="0"/>
              <a:t>(new pavement on AC base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014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55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62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24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9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84864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19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78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3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19061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51721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55718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58505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63572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937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311" y="2302934"/>
            <a:ext cx="10419645" cy="2970741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312" y="5396972"/>
            <a:ext cx="10419645" cy="87682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B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E53D9-9751-4AF2-ADF4-2E22D9CA0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Blank Slide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BA98A-E7CC-4868-906B-86F722B2034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1432344"/>
            <a:ext cx="12192000" cy="47700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09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2142800" y="4210143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2142800" y="5089311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5755709" y="4241710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4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9345181" y="4248243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755709" y="5165339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9345181" y="5139542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3941716" y="3013003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2442719" y="3370932"/>
            <a:ext cx="3657600" cy="3657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2120056" y="3689448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5715100" y="3707736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555429" y="3031080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045145" y="3370932"/>
            <a:ext cx="3657600" cy="3657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9340256" y="3689447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777484" y="2059535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1557" y="2399387"/>
            <a:ext cx="3657600" cy="3657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1" name="Text Placeholder 3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943041" y="2717903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7555429" y="2717903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Organizational Chart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2400" y="1675673"/>
            <a:ext cx="42672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3621" y="2664386"/>
            <a:ext cx="3352800" cy="548640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45579" y="2664386"/>
            <a:ext cx="3352800" cy="548640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21979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536888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222021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451480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7919158" y="5368887"/>
            <a:ext cx="3050821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919158" y="4514807"/>
            <a:ext cx="3050821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219200" y="536888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19200" y="451480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1722283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992" userDrawn="1">
          <p15:clr>
            <a:srgbClr val="FBAE40"/>
          </p15:clr>
        </p15:guide>
        <p15:guide id="3" pos="26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 Template</a:t>
            </a:r>
          </a:p>
        </p:txBody>
      </p:sp>
      <p:pic>
        <p:nvPicPr>
          <p:cNvPr id="6" name="Picture 2" descr="C:\Users\bsimmons\Desktop\Logo_2nd page.bm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2584" y="6135160"/>
            <a:ext cx="842433" cy="421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531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0A8BB087-13D2-4904-B930-95A06ACBA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7" name="Text Placeholder 3"/>
          <p:cNvSpPr>
            <a:spLocks noGrp="1"/>
          </p:cNvSpPr>
          <p:nvPr>
            <p:ph type="body" sz="quarter" idx="45" hasCustomPrompt="1"/>
          </p:nvPr>
        </p:nvSpPr>
        <p:spPr>
          <a:xfrm rot="10800000">
            <a:off x="1243555" y="3832407"/>
            <a:ext cx="9746883" cy="2286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tx2"/>
            </a:solidFill>
            <a:prstDash val="solid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4" hasCustomPrompt="1"/>
          </p:nvPr>
        </p:nvSpPr>
        <p:spPr>
          <a:xfrm rot="16200000">
            <a:off x="7940023" y="476468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3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3" hasCustomPrompt="1"/>
          </p:nvPr>
        </p:nvSpPr>
        <p:spPr>
          <a:xfrm rot="16200000">
            <a:off x="2994459" y="4751172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5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10360035" y="31330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2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5457969" y="31330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1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10" hasCustomPrompt="1"/>
          </p:nvPr>
        </p:nvSpPr>
        <p:spPr>
          <a:xfrm>
            <a:off x="2154765" y="3109516"/>
            <a:ext cx="2980267" cy="475456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9" name="Content Placeholder 27"/>
          <p:cNvSpPr>
            <a:spLocks noGrp="1"/>
          </p:cNvSpPr>
          <p:nvPr>
            <p:ph sz="quarter" idx="11" hasCustomPrompt="1"/>
          </p:nvPr>
        </p:nvSpPr>
        <p:spPr>
          <a:xfrm>
            <a:off x="7056967" y="3103497"/>
            <a:ext cx="2980267" cy="475456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0" name="Content Placeholder 27"/>
          <p:cNvSpPr>
            <a:spLocks noGrp="1"/>
          </p:cNvSpPr>
          <p:nvPr>
            <p:ph sz="quarter" idx="12" hasCustomPrompt="1"/>
          </p:nvPr>
        </p:nvSpPr>
        <p:spPr>
          <a:xfrm>
            <a:off x="8814265" y="2028019"/>
            <a:ext cx="2980267" cy="475456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1" name="Content Placeholder 27"/>
          <p:cNvSpPr>
            <a:spLocks noGrp="1"/>
          </p:cNvSpPr>
          <p:nvPr>
            <p:ph sz="quarter" idx="13" hasCustomPrompt="1"/>
          </p:nvPr>
        </p:nvSpPr>
        <p:spPr>
          <a:xfrm>
            <a:off x="397465" y="2028019"/>
            <a:ext cx="2980267" cy="475456"/>
          </a:xfrm>
          <a:ln w="28575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2" name="Content Placeholder 27"/>
          <p:cNvSpPr>
            <a:spLocks noGrp="1"/>
          </p:cNvSpPr>
          <p:nvPr>
            <p:ph sz="quarter" idx="14" hasCustomPrompt="1"/>
          </p:nvPr>
        </p:nvSpPr>
        <p:spPr>
          <a:xfrm>
            <a:off x="4605865" y="2032026"/>
            <a:ext cx="2980267" cy="475456"/>
          </a:xfrm>
          <a:ln w="28575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3" name="Content Placeholder 27"/>
          <p:cNvSpPr>
            <a:spLocks noGrp="1"/>
          </p:cNvSpPr>
          <p:nvPr>
            <p:ph sz="quarter" idx="15" hasCustomPrompt="1"/>
          </p:nvPr>
        </p:nvSpPr>
        <p:spPr>
          <a:xfrm>
            <a:off x="4605865" y="4624405"/>
            <a:ext cx="2980267" cy="47545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4" name="Content Placeholder 27"/>
          <p:cNvSpPr>
            <a:spLocks noGrp="1"/>
          </p:cNvSpPr>
          <p:nvPr>
            <p:ph sz="quarter" idx="16" hasCustomPrompt="1"/>
          </p:nvPr>
        </p:nvSpPr>
        <p:spPr>
          <a:xfrm>
            <a:off x="395603" y="4619227"/>
            <a:ext cx="2288328" cy="480635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5" name="Content Placeholder 27"/>
          <p:cNvSpPr>
            <a:spLocks noGrp="1"/>
          </p:cNvSpPr>
          <p:nvPr>
            <p:ph sz="quarter" idx="17" hasCustomPrompt="1"/>
          </p:nvPr>
        </p:nvSpPr>
        <p:spPr>
          <a:xfrm>
            <a:off x="7056967" y="5699883"/>
            <a:ext cx="2980267" cy="475456"/>
          </a:xfrm>
          <a:ln w="28575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6" name="Content Placeholder 27"/>
          <p:cNvSpPr>
            <a:spLocks noGrp="1"/>
          </p:cNvSpPr>
          <p:nvPr>
            <p:ph sz="quarter" idx="18" hasCustomPrompt="1"/>
          </p:nvPr>
        </p:nvSpPr>
        <p:spPr>
          <a:xfrm>
            <a:off x="2154765" y="5699883"/>
            <a:ext cx="2980267" cy="475456"/>
          </a:xfr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aseline="0">
                <a:solidFill>
                  <a:schemeClr val="accent5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41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9508070" y="4614148"/>
            <a:ext cx="2286463" cy="485714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Timeline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949369" y="3712074"/>
            <a:ext cx="535510" cy="714013"/>
          </a:xfrm>
          <a:prstGeom prst="ellipse">
            <a:avLst/>
          </a:prstGeom>
          <a:solidFill>
            <a:schemeClr val="accent4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3462017" y="3825240"/>
            <a:ext cx="365760" cy="487680"/>
          </a:xfrm>
          <a:prstGeom prst="ellipse">
            <a:avLst/>
          </a:prstGeom>
          <a:solidFill>
            <a:schemeClr val="accent5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10730445" y="3712074"/>
            <a:ext cx="535510" cy="714013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8387545" y="3825241"/>
            <a:ext cx="365760" cy="487680"/>
          </a:xfrm>
          <a:prstGeom prst="ellipse">
            <a:avLst/>
          </a:prstGeom>
          <a:solidFill>
            <a:schemeClr val="accent3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5696351" y="3546387"/>
            <a:ext cx="784040" cy="1045387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86681" y="31584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4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738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 rot="16200000">
            <a:off x="9044621" y="4215199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327155" y="2196359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 rot="18922912">
            <a:off x="7040701" y="4088606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 rot="3209036">
            <a:off x="5135297" y="3668665"/>
            <a:ext cx="1921404" cy="7164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19800000">
            <a:off x="1997004" y="3215363"/>
            <a:ext cx="2561872" cy="537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1225" y="2972329"/>
            <a:ext cx="2561872" cy="192140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Simple Flowchart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10836" y="1530059"/>
            <a:ext cx="2818059" cy="211354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32223" y="3862096"/>
            <a:ext cx="3099864" cy="232489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21637" y="1693635"/>
            <a:ext cx="3409851" cy="255738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861506" y="1680936"/>
            <a:ext cx="1446111" cy="1084583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9303507" y="4805113"/>
            <a:ext cx="1446111" cy="1084583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1785696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Detailed Flowchart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0" hasCustomPrompt="1"/>
          </p:nvPr>
        </p:nvSpPr>
        <p:spPr>
          <a:xfrm rot="17577849">
            <a:off x="6078782" y="3716953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 rot="11130551">
            <a:off x="6322207" y="5035405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 rot="12141877">
            <a:off x="2899909" y="4325740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 hasCustomPrompt="1"/>
          </p:nvPr>
        </p:nvSpPr>
        <p:spPr>
          <a:xfrm rot="19863228">
            <a:off x="2988552" y="5372753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4679484">
            <a:off x="4515762" y="3529037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22629" y="3653218"/>
            <a:ext cx="3409851" cy="255738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20146242">
            <a:off x="1079335" y="5941290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235856">
            <a:off x="619824" y="5394763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214291" y="5096725"/>
            <a:ext cx="1924772" cy="1443579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32803" y="4737278"/>
            <a:ext cx="1195133" cy="89635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865750" y="5783091"/>
            <a:ext cx="1195133" cy="89635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3146757">
            <a:off x="800319" y="3317469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0631006">
            <a:off x="1185385" y="4016588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9" hasCustomPrompt="1"/>
          </p:nvPr>
        </p:nvSpPr>
        <p:spPr>
          <a:xfrm rot="15279704">
            <a:off x="1941866" y="3417604"/>
            <a:ext cx="1921404" cy="7164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174581" y="3301049"/>
            <a:ext cx="1924772" cy="144357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11618" y="2404698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806751" y="1755447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7158" y="3655303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5930608">
            <a:off x="4235071" y="2310130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3118959">
            <a:off x="3658191" y="2583767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14743" y="2089671"/>
            <a:ext cx="2117251" cy="158793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112415" y="1377073"/>
            <a:ext cx="1195133" cy="89635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4758071" y="1077894"/>
            <a:ext cx="1195133" cy="89635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6459146" y="2250441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3" hasCustomPrompt="1"/>
          </p:nvPr>
        </p:nvSpPr>
        <p:spPr>
          <a:xfrm rot="19553360">
            <a:off x="6866056" y="2404511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44" hasCustomPrompt="1"/>
          </p:nvPr>
        </p:nvSpPr>
        <p:spPr>
          <a:xfrm rot="20935645">
            <a:off x="7902656" y="2637210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45" hasCustomPrompt="1"/>
          </p:nvPr>
        </p:nvSpPr>
        <p:spPr>
          <a:xfrm rot="1008898">
            <a:off x="6958711" y="3108590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49581" y="2259250"/>
            <a:ext cx="2117249" cy="158793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628599" y="1241557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16358" y="1996399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9217818" y="3085656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727142" y="1029538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 hasCustomPrompt="1"/>
          </p:nvPr>
        </p:nvSpPr>
        <p:spPr>
          <a:xfrm rot="10379606">
            <a:off x="8517608" y="4943632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7" hasCustomPrompt="1"/>
          </p:nvPr>
        </p:nvSpPr>
        <p:spPr>
          <a:xfrm rot="13011470">
            <a:off x="8517608" y="5594555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 hasCustomPrompt="1"/>
          </p:nvPr>
        </p:nvSpPr>
        <p:spPr>
          <a:xfrm rot="7570651">
            <a:off x="7354239" y="5575810"/>
            <a:ext cx="1921404" cy="71648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15574" y="4126472"/>
            <a:ext cx="2328977" cy="1746733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0646303" y="4343933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10275217" y="5738274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928358" y="5785535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648435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Text Arrows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3" y="1553634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One: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248322" y="1553635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Two: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7658443" y="1553635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Three: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4993" y="5604407"/>
            <a:ext cx="11656055" cy="105886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</a:lstStyle>
          <a:p>
            <a:pPr lvl="0"/>
            <a:r>
              <a:rPr lang="en-US" dirty="0"/>
              <a:t>Click to edit. Efficiently unleash cross-media information without cross-media value. Quickly maximize timely deliverables for real-time schemas. Dramatically maintain clicks-and-mortar solutions without functional solutions.</a:t>
            </a:r>
          </a:p>
        </p:txBody>
      </p:sp>
    </p:spTree>
    <p:extLst>
      <p:ext uri="{BB962C8B-B14F-4D97-AF65-F5344CB8AC3E}">
        <p14:creationId xmlns:p14="http://schemas.microsoft.com/office/powerpoint/2010/main" val="291250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orient="horz" pos="3984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Circle Diagram Template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634425" y="3317439"/>
            <a:ext cx="4125920" cy="309444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3819" y="1410229"/>
            <a:ext cx="4125920" cy="3094440"/>
          </a:xfrm>
          <a:custGeom>
            <a:avLst/>
            <a:gdLst>
              <a:gd name="connsiteX0" fmla="*/ 1547220 w 3094440"/>
              <a:gd name="connsiteY0" fmla="*/ 0 h 3094440"/>
              <a:gd name="connsiteX1" fmla="*/ 3094440 w 3094440"/>
              <a:gd name="connsiteY1" fmla="*/ 1547220 h 3094440"/>
              <a:gd name="connsiteX2" fmla="*/ 1547220 w 3094440"/>
              <a:gd name="connsiteY2" fmla="*/ 3094440 h 3094440"/>
              <a:gd name="connsiteX3" fmla="*/ 1475018 w 3094440"/>
              <a:gd name="connsiteY3" fmla="*/ 3090794 h 3094440"/>
              <a:gd name="connsiteX4" fmla="*/ 1452269 w 3094440"/>
              <a:gd name="connsiteY4" fmla="*/ 3002321 h 3094440"/>
              <a:gd name="connsiteX5" fmla="*/ 132803 w 3094440"/>
              <a:gd name="connsiteY5" fmla="*/ 1923185 h 3094440"/>
              <a:gd name="connsiteX6" fmla="*/ 46811 w 3094440"/>
              <a:gd name="connsiteY6" fmla="*/ 1918843 h 3094440"/>
              <a:gd name="connsiteX7" fmla="*/ 31434 w 3094440"/>
              <a:gd name="connsiteY7" fmla="*/ 1859039 h 3094440"/>
              <a:gd name="connsiteX8" fmla="*/ 0 w 3094440"/>
              <a:gd name="connsiteY8" fmla="*/ 1547220 h 3094440"/>
              <a:gd name="connsiteX9" fmla="*/ 1547220 w 3094440"/>
              <a:gd name="connsiteY9" fmla="*/ 0 h 309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4440" h="3094440">
                <a:moveTo>
                  <a:pt x="1547220" y="0"/>
                </a:moveTo>
                <a:cubicBezTo>
                  <a:pt x="2401726" y="0"/>
                  <a:pt x="3094440" y="692714"/>
                  <a:pt x="3094440" y="1547220"/>
                </a:cubicBezTo>
                <a:cubicBezTo>
                  <a:pt x="3094440" y="2401726"/>
                  <a:pt x="2401726" y="3094440"/>
                  <a:pt x="1547220" y="3094440"/>
                </a:cubicBezTo>
                <a:lnTo>
                  <a:pt x="1475018" y="3090794"/>
                </a:lnTo>
                <a:lnTo>
                  <a:pt x="1452269" y="3002321"/>
                </a:lnTo>
                <a:cubicBezTo>
                  <a:pt x="1271442" y="2420945"/>
                  <a:pt x="756960" y="1986572"/>
                  <a:pt x="132803" y="1923185"/>
                </a:cubicBezTo>
                <a:lnTo>
                  <a:pt x="46811" y="1918843"/>
                </a:lnTo>
                <a:lnTo>
                  <a:pt x="31434" y="1859039"/>
                </a:lnTo>
                <a:cubicBezTo>
                  <a:pt x="10824" y="1758319"/>
                  <a:pt x="0" y="1654033"/>
                  <a:pt x="0" y="1547220"/>
                </a:cubicBezTo>
                <a:cubicBezTo>
                  <a:pt x="0" y="692714"/>
                  <a:pt x="692714" y="0"/>
                  <a:pt x="1547220" y="0"/>
                </a:cubicBezTo>
                <a:close/>
              </a:path>
            </a:pathLst>
          </a:cu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563307" y="3498558"/>
            <a:ext cx="4125920" cy="3090703"/>
          </a:xfrm>
          <a:custGeom>
            <a:avLst/>
            <a:gdLst>
              <a:gd name="connsiteX0" fmla="*/ 1621227 w 3094440"/>
              <a:gd name="connsiteY0" fmla="*/ 0 h 3090703"/>
              <a:gd name="connsiteX1" fmla="*/ 1705415 w 3094440"/>
              <a:gd name="connsiteY1" fmla="*/ 4251 h 3090703"/>
              <a:gd name="connsiteX2" fmla="*/ 3094440 w 3094440"/>
              <a:gd name="connsiteY2" fmla="*/ 1543483 h 3090703"/>
              <a:gd name="connsiteX3" fmla="*/ 1547220 w 3094440"/>
              <a:gd name="connsiteY3" fmla="*/ 3090703 h 3090703"/>
              <a:gd name="connsiteX4" fmla="*/ 0 w 3094440"/>
              <a:gd name="connsiteY4" fmla="*/ 1543483 h 3090703"/>
              <a:gd name="connsiteX5" fmla="*/ 69560 w 3094440"/>
              <a:gd name="connsiteY5" fmla="*/ 1083387 h 3090703"/>
              <a:gd name="connsiteX6" fmla="*/ 93013 w 3094440"/>
              <a:gd name="connsiteY6" fmla="*/ 1019310 h 3090703"/>
              <a:gd name="connsiteX7" fmla="*/ 167019 w 3094440"/>
              <a:gd name="connsiteY7" fmla="*/ 1023047 h 3090703"/>
              <a:gd name="connsiteX8" fmla="*/ 1592651 w 3094440"/>
              <a:gd name="connsiteY8" fmla="*/ 7807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4440" h="3090703">
                <a:moveTo>
                  <a:pt x="1621227" y="0"/>
                </a:moveTo>
                <a:lnTo>
                  <a:pt x="1705415" y="4251"/>
                </a:lnTo>
                <a:cubicBezTo>
                  <a:pt x="2485610" y="83484"/>
                  <a:pt x="3094440" y="742384"/>
                  <a:pt x="3094440" y="1543483"/>
                </a:cubicBezTo>
                <a:cubicBezTo>
                  <a:pt x="3094440" y="2397989"/>
                  <a:pt x="2401726" y="3090703"/>
                  <a:pt x="1547220" y="3090703"/>
                </a:cubicBezTo>
                <a:cubicBezTo>
                  <a:pt x="692714" y="3090703"/>
                  <a:pt x="0" y="2397989"/>
                  <a:pt x="0" y="1543483"/>
                </a:cubicBezTo>
                <a:cubicBezTo>
                  <a:pt x="0" y="1383263"/>
                  <a:pt x="24354" y="1228732"/>
                  <a:pt x="69560" y="1083387"/>
                </a:cubicBezTo>
                <a:lnTo>
                  <a:pt x="93013" y="1019310"/>
                </a:lnTo>
                <a:lnTo>
                  <a:pt x="167019" y="1023047"/>
                </a:lnTo>
                <a:cubicBezTo>
                  <a:pt x="807899" y="1023047"/>
                  <a:pt x="1357770" y="633396"/>
                  <a:pt x="1592651" y="78075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879739" y="1932552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74511" y="2756792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828005" y="3353893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02277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797777" y="4008438"/>
            <a:ext cx="6728179" cy="1747837"/>
          </a:xfrm>
        </p:spPr>
        <p:txBody>
          <a:bodyPr anchor="b">
            <a:normAutofit/>
          </a:bodyPr>
          <a:lstStyle>
            <a:lvl1pPr algn="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1844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: 32, 28,24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C5BC-7066-46C0-AC7E-EBF1458A5D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Autofit/>
          </a:bodyPr>
          <a:lstStyle>
            <a:lvl1pPr algn="l"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166712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3200"/>
            </a:lvl1pPr>
            <a:lvl2pPr>
              <a:lnSpc>
                <a:spcPct val="100000"/>
              </a:lnSpc>
              <a:spcBef>
                <a:spcPts val="800"/>
              </a:spcBef>
              <a:defRPr sz="2800"/>
            </a:lvl2pPr>
            <a:lvl3pPr>
              <a:lnSpc>
                <a:spcPct val="100000"/>
              </a:lnSpc>
              <a:spcBef>
                <a:spcPts val="800"/>
              </a:spcBef>
              <a:buFont typeface="Wingdings" pitchFamily="2" charset="2"/>
              <a:buChar char="Ø"/>
              <a:defRPr sz="2400"/>
            </a:lvl3pPr>
            <a:lvl4pPr>
              <a:lnSpc>
                <a:spcPct val="150000"/>
              </a:lnSpc>
              <a:spcBef>
                <a:spcPts val="0"/>
              </a:spcBef>
              <a:defRPr sz="2800"/>
            </a:lvl4pPr>
            <a:lvl5pPr>
              <a:lnSpc>
                <a:spcPct val="150000"/>
              </a:lnSpc>
              <a:spcBef>
                <a:spcPts val="0"/>
              </a:spcBef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2" descr="C:\Users\bsimmons\Desktop\Logo_2nd page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401" y="6248401"/>
            <a:ext cx="842433" cy="421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58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Bullet Points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3959"/>
            <a:ext cx="12192000" cy="44820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960" indent="-27432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940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Column Bullet Points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13959"/>
            <a:ext cx="5099756" cy="44331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defRPr sz="3200">
                <a:latin typeface="+mj-lt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buFont typeface="Franklin Gothic Demi Cond" panose="020B0706030402020204" pitchFamily="34" charset="0"/>
              <a:buChar char="»"/>
              <a:defRPr sz="2800">
                <a:latin typeface="+mj-lt"/>
              </a:defRPr>
            </a:lvl2pPr>
            <a:lvl3pPr marL="822960" indent="-274320">
              <a:buClr>
                <a:schemeClr val="accent4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11019" y="1613959"/>
            <a:ext cx="5142781" cy="44331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defRPr sz="3200">
                <a:latin typeface="+mj-lt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buFont typeface="Franklin Gothic Demi Cond" panose="020B0706030402020204" pitchFamily="34" charset="0"/>
              <a:buChar char="»"/>
              <a:defRPr sz="2800">
                <a:latin typeface="+mj-lt"/>
              </a:defRPr>
            </a:lvl2pPr>
            <a:lvl3pPr marL="822960" indent="-274320">
              <a:buClr>
                <a:schemeClr val="accent4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013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 Size Image Only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428750"/>
            <a:ext cx="12192000" cy="5429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5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08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 Gallery Option One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23289" y="1600202"/>
            <a:ext cx="4786488" cy="2184399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123289" y="3920067"/>
            <a:ext cx="4786488" cy="2709333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4800" y="1600201"/>
            <a:ext cx="6580717" cy="5029199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>
                <a:latin typeface="+mj-lt"/>
              </a:defRPr>
            </a:lvl1pPr>
            <a:lvl2pPr>
              <a:spcAft>
                <a:spcPts val="600"/>
              </a:spcAft>
              <a:buClr>
                <a:schemeClr val="accent4">
                  <a:lumMod val="90000"/>
                  <a:lumOff val="10000"/>
                </a:schemeClr>
              </a:buClr>
              <a:defRPr sz="3200">
                <a:latin typeface="+mj-lt"/>
              </a:defRPr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183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Photo Gallery Option Two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1325564"/>
            <a:ext cx="6096000" cy="5532437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325563"/>
            <a:ext cx="6096000" cy="2781248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4106814"/>
            <a:ext cx="6096000" cy="275118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5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E38248-A358-4820-9F07-56CD64812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Photos with Captions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4690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349045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53402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28889" y="4875743"/>
            <a:ext cx="3013427" cy="503237"/>
          </a:xfrm>
          <a:prstGeom prst="wedgeRectCallout">
            <a:avLst>
              <a:gd name="adj1" fmla="val 20901"/>
              <a:gd name="adj2" fmla="val -72816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738308" y="4809597"/>
            <a:ext cx="3013427" cy="569382"/>
          </a:xfrm>
          <a:prstGeom prst="wedgeRectCallout">
            <a:avLst>
              <a:gd name="adj1" fmla="val 20901"/>
              <a:gd name="adj2" fmla="val -7281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33952" y="4809597"/>
            <a:ext cx="3013427" cy="569382"/>
          </a:xfrm>
          <a:prstGeom prst="wedgeRectCallout">
            <a:avLst>
              <a:gd name="adj1" fmla="val 20901"/>
              <a:gd name="adj2" fmla="val -7281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43142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183252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13959"/>
            <a:ext cx="12192000" cy="489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FB939-BF2F-42E0-9929-FBB99E58B7CC}"/>
              </a:ext>
            </a:extLst>
          </p:cNvPr>
          <p:cNvSpPr txBox="1"/>
          <p:nvPr userDrawn="1"/>
        </p:nvSpPr>
        <p:spPr>
          <a:xfrm>
            <a:off x="11176000" y="6511133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A94437F-5DC2-4535-9C0A-413BD4FA0369}" type="slidenum">
              <a:rPr lang="en-US" sz="1600" smtClean="0">
                <a:solidFill>
                  <a:schemeClr val="accent2"/>
                </a:solidFill>
                <a:latin typeface="+mj-lt"/>
              </a:rPr>
              <a:t>‹#›</a:t>
            </a:fld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119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36" r:id="rId3"/>
    <p:sldLayoutId id="2147483717" r:id="rId4"/>
    <p:sldLayoutId id="2147483739" r:id="rId5"/>
    <p:sldLayoutId id="2147483719" r:id="rId6"/>
    <p:sldLayoutId id="2147483720" r:id="rId7"/>
    <p:sldLayoutId id="2147483721" r:id="rId8"/>
    <p:sldLayoutId id="2147483723" r:id="rId9"/>
    <p:sldLayoutId id="2147483743" r:id="rId10"/>
    <p:sldLayoutId id="2147483724" r:id="rId11"/>
    <p:sldLayoutId id="2147483737" r:id="rId12"/>
    <p:sldLayoutId id="2147483725" r:id="rId13"/>
    <p:sldLayoutId id="2147483726" r:id="rId14"/>
    <p:sldLayoutId id="2147483727" r:id="rId15"/>
    <p:sldLayoutId id="2147483728" r:id="rId16"/>
    <p:sldLayoutId id="2147483731" r:id="rId17"/>
    <p:sldLayoutId id="2147483733" r:id="rId18"/>
    <p:sldLayoutId id="2147483740" r:id="rId1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SzPct val="120000"/>
        <a:buFont typeface="Wingdings" panose="05000000000000000000" pitchFamily="2" charset="2"/>
        <a:buChar char="§"/>
        <a:defRPr sz="2800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48640" indent="-27432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4">
            <a:lumMod val="90000"/>
            <a:lumOff val="10000"/>
          </a:schemeClr>
        </a:buClr>
        <a:buSzPct val="150000"/>
        <a:buFont typeface="Franklin Gothic Medium" panose="020B0603020102020204" pitchFamily="34" charset="0"/>
        <a:buChar char="»"/>
        <a:defRPr sz="2400" b="0" i="0" u="none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822960" indent="-27432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4">
            <a:lumMod val="90000"/>
            <a:lumOff val="10000"/>
          </a:schemeClr>
        </a:buClr>
        <a:buSzPct val="100000"/>
        <a:buFont typeface="Arial" panose="020B0604020202020204" pitchFamily="34" charset="0"/>
        <a:buChar char="•"/>
        <a:defRPr sz="2000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SzPct val="120000"/>
        <a:buFontTx/>
        <a:buBlip>
          <a:blip r:embed="rId21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SzPct val="120000"/>
        <a:buFontTx/>
        <a:buBlip>
          <a:blip r:embed="rId21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05429"/>
            <a:ext cx="10419645" cy="2970741"/>
          </a:xfrm>
        </p:spPr>
        <p:txBody>
          <a:bodyPr/>
          <a:lstStyle/>
          <a:p>
            <a:r>
              <a:rPr lang="en-US" dirty="0"/>
              <a:t>Conventional </a:t>
            </a:r>
            <a:r>
              <a:rPr lang="en-US" dirty="0" err="1"/>
              <a:t>Whitetopping</a:t>
            </a:r>
            <a:r>
              <a:rPr lang="en-US" dirty="0"/>
              <a:t> (COA)						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CB6F6CC-C9BA-43F7-85F7-51C34074BD5C}"/>
              </a:ext>
            </a:extLst>
          </p:cNvPr>
          <p:cNvSpPr txBox="1">
            <a:spLocks/>
          </p:cNvSpPr>
          <p:nvPr/>
        </p:nvSpPr>
        <p:spPr>
          <a:xfrm>
            <a:off x="1295400" y="2590800"/>
            <a:ext cx="10668000" cy="4569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Wingdings" panose="05000000000000000000" pitchFamily="2" charset="2"/>
              <a:buNone/>
              <a:defRPr sz="24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50000"/>
              <a:buFont typeface="Franklin Gothic Medium" panose="020B0603020102020204" pitchFamily="34" charset="0"/>
              <a:buNone/>
              <a:defRPr sz="20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None/>
              <a:defRPr sz="18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006600"/>
                </a:solidFill>
              </a:rPr>
              <a:t>Presenter:   </a:t>
            </a:r>
            <a:r>
              <a:rPr lang="en-US" dirty="0">
                <a:solidFill>
                  <a:srgbClr val="006600"/>
                </a:solidFill>
              </a:rPr>
              <a:t>Julie Vandenbossche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dirty="0">
                <a:solidFill>
                  <a:srgbClr val="006600"/>
                </a:solidFill>
              </a:rPr>
              <a:t>(Pitt)</a:t>
            </a:r>
            <a:r>
              <a:rPr lang="en-US" b="1" dirty="0">
                <a:solidFill>
                  <a:srgbClr val="006600"/>
                </a:solidFill>
              </a:rPr>
              <a:t>			Project Info:</a:t>
            </a:r>
          </a:p>
          <a:p>
            <a:pPr algn="l"/>
            <a:r>
              <a:rPr lang="en-US" b="1" dirty="0">
                <a:solidFill>
                  <a:srgbClr val="006600"/>
                </a:solidFill>
              </a:rPr>
              <a:t>Team:   </a:t>
            </a:r>
            <a:r>
              <a:rPr lang="en-US" dirty="0">
                <a:solidFill>
                  <a:srgbClr val="006600"/>
                </a:solidFill>
              </a:rPr>
              <a:t>Kelly Smith (</a:t>
            </a:r>
            <a:r>
              <a:rPr lang="en-US" dirty="0" err="1">
                <a:solidFill>
                  <a:srgbClr val="006600"/>
                </a:solidFill>
              </a:rPr>
              <a:t>APTech</a:t>
            </a:r>
            <a:r>
              <a:rPr lang="en-US" dirty="0">
                <a:solidFill>
                  <a:srgbClr val="006600"/>
                </a:solidFill>
              </a:rPr>
              <a:t>)</a:t>
            </a:r>
            <a:r>
              <a:rPr lang="en-US" b="1" dirty="0">
                <a:solidFill>
                  <a:srgbClr val="006600"/>
                </a:solidFill>
              </a:rPr>
              <a:t>				</a:t>
            </a:r>
            <a:r>
              <a:rPr lang="en-US" dirty="0">
                <a:solidFill>
                  <a:srgbClr val="006600"/>
                </a:solidFill>
              </a:rPr>
              <a:t>Chris </a:t>
            </a:r>
            <a:r>
              <a:rPr lang="en-US" dirty="0" err="1">
                <a:solidFill>
                  <a:srgbClr val="006600"/>
                </a:solidFill>
              </a:rPr>
              <a:t>Brakke</a:t>
            </a:r>
            <a:r>
              <a:rPr lang="en-US" dirty="0">
                <a:solidFill>
                  <a:srgbClr val="006600"/>
                </a:solidFill>
              </a:rPr>
              <a:t> (IDOT) </a:t>
            </a:r>
          </a:p>
          <a:p>
            <a:pPr algn="l"/>
            <a:r>
              <a:rPr lang="en-US" dirty="0">
                <a:solidFill>
                  <a:srgbClr val="006600"/>
                </a:solidFill>
              </a:rPr>
              <a:t>	  Linda Pierce (NCE)					Ben </a:t>
            </a:r>
            <a:r>
              <a:rPr lang="en-US" dirty="0" err="1">
                <a:solidFill>
                  <a:srgbClr val="006600"/>
                </a:solidFill>
              </a:rPr>
              <a:t>Behnami</a:t>
            </a:r>
            <a:r>
              <a:rPr lang="en-US" dirty="0">
                <a:solidFill>
                  <a:srgbClr val="006600"/>
                </a:solidFill>
              </a:rPr>
              <a:t> (IDOT)	  	  Jennifer Albert (FHWA) 				</a:t>
            </a:r>
          </a:p>
          <a:p>
            <a:pPr algn="l"/>
            <a:r>
              <a:rPr lang="en-US" dirty="0">
                <a:solidFill>
                  <a:srgbClr val="006600"/>
                </a:solidFill>
              </a:rPr>
              <a:t>	  Tom Yu (FHWA)					</a:t>
            </a:r>
          </a:p>
        </p:txBody>
      </p:sp>
    </p:spTree>
    <p:extLst>
      <p:ext uri="{BB962C8B-B14F-4D97-AF65-F5344CB8AC3E}">
        <p14:creationId xmlns:p14="http://schemas.microsoft.com/office/powerpoint/2010/main" val="33076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asphalt pavement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EC2EB-8A82-46B6-81B6-323C60AB8290}"/>
              </a:ext>
            </a:extLst>
          </p:cNvPr>
          <p:cNvSpPr txBox="1"/>
          <p:nvPr/>
        </p:nvSpPr>
        <p:spPr>
          <a:xfrm>
            <a:off x="2707780" y="3165018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6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68D81-C835-48BF-9DBA-EBB5BB668F2C}"/>
              </a:ext>
            </a:extLst>
          </p:cNvPr>
          <p:cNvSpPr txBox="1"/>
          <p:nvPr/>
        </p:nvSpPr>
        <p:spPr>
          <a:xfrm>
            <a:off x="5499106" y="3187951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&lt;</a:t>
            </a:r>
            <a:r>
              <a:rPr lang="en-US" sz="2400" dirty="0"/>
              <a:t> 6 in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06AA4A-E9E3-4FBD-B704-716D2151980B}"/>
              </a:ext>
            </a:extLst>
          </p:cNvPr>
          <p:cNvCxnSpPr>
            <a:cxnSpLocks/>
          </p:cNvCxnSpPr>
          <p:nvPr/>
        </p:nvCxnSpPr>
        <p:spPr>
          <a:xfrm flipH="1" flipV="1">
            <a:off x="5070393" y="3242306"/>
            <a:ext cx="629702" cy="828374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2728295" y="2769653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9656074A-01E2-44C4-ABB4-2EED0C8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95" y="1389743"/>
            <a:ext cx="4297656" cy="1354109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24CB089-0008-4E64-B55E-52BC15866622}"/>
              </a:ext>
            </a:extLst>
          </p:cNvPr>
          <p:cNvSpPr/>
          <p:nvPr/>
        </p:nvSpPr>
        <p:spPr>
          <a:xfrm>
            <a:off x="5742313" y="3804964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Bonded </a:t>
            </a:r>
            <a:r>
              <a:rPr lang="en-US" dirty="0" err="1"/>
              <a:t>Whitetopping</a:t>
            </a:r>
            <a:r>
              <a:rPr lang="en-US" dirty="0"/>
              <a:t> (BCOA)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D0DBFF-FB4D-4E35-A6D3-DAA04FD22350}"/>
              </a:ext>
            </a:extLst>
          </p:cNvPr>
          <p:cNvGrpSpPr/>
          <p:nvPr/>
        </p:nvGrpSpPr>
        <p:grpSpPr>
          <a:xfrm>
            <a:off x="5558318" y="4905344"/>
            <a:ext cx="2048437" cy="930502"/>
            <a:chOff x="381000" y="1492249"/>
            <a:chExt cx="5259159" cy="2457408"/>
          </a:xfrm>
        </p:grpSpPr>
        <p:pic>
          <p:nvPicPr>
            <p:cNvPr id="13" name="Picture 5" descr="C:\Users\User\Desktop\pitt logo.jpg">
              <a:extLst>
                <a:ext uri="{FF2B5EF4-FFF2-40B4-BE49-F238E27FC236}">
                  <a16:creationId xmlns:a16="http://schemas.microsoft.com/office/drawing/2014/main" id="{71511D4B-C725-4CAD-A941-12A1F4E66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3276600"/>
              <a:ext cx="609600" cy="609600"/>
            </a:xfrm>
            <a:prstGeom prst="rect">
              <a:avLst/>
            </a:prstGeom>
            <a:noFill/>
          </p:spPr>
        </p:pic>
        <p:grpSp>
          <p:nvGrpSpPr>
            <p:cNvPr id="14" name="Group 132">
              <a:extLst>
                <a:ext uri="{FF2B5EF4-FFF2-40B4-BE49-F238E27FC236}">
                  <a16:creationId xmlns:a16="http://schemas.microsoft.com/office/drawing/2014/main" id="{CC0290B8-12BF-4547-86B5-B8D9E3199A83}"/>
                </a:ext>
              </a:extLst>
            </p:cNvPr>
            <p:cNvGrpSpPr/>
            <p:nvPr/>
          </p:nvGrpSpPr>
          <p:grpSpPr>
            <a:xfrm>
              <a:off x="381000" y="1492249"/>
              <a:ext cx="4419601" cy="1986280"/>
              <a:chOff x="381000" y="1500481"/>
              <a:chExt cx="3352800" cy="1471319"/>
            </a:xfrm>
          </p:grpSpPr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id="{FA28DBD9-0D70-4492-9978-0C6C514A7FDD}"/>
                  </a:ext>
                </a:extLst>
              </p:cNvPr>
              <p:cNvSpPr/>
              <p:nvPr/>
            </p:nvSpPr>
            <p:spPr>
              <a:xfrm rot="10800000" flipH="1">
                <a:off x="26670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id="{67E7C644-C36C-4B51-8A7B-76FDB7A77FB3}"/>
                  </a:ext>
                </a:extLst>
              </p:cNvPr>
              <p:cNvSpPr/>
              <p:nvPr/>
            </p:nvSpPr>
            <p:spPr>
              <a:xfrm rot="10800000">
                <a:off x="12954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eform 41">
                <a:extLst>
                  <a:ext uri="{FF2B5EF4-FFF2-40B4-BE49-F238E27FC236}">
                    <a16:creationId xmlns:a16="http://schemas.microsoft.com/office/drawing/2014/main" id="{2C27C21F-D909-44F9-82B4-33EE4B9AFC58}"/>
                  </a:ext>
                </a:extLst>
              </p:cNvPr>
              <p:cNvSpPr/>
              <p:nvPr/>
            </p:nvSpPr>
            <p:spPr>
              <a:xfrm rot="10800000" flipH="1">
                <a:off x="17526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42">
                <a:extLst>
                  <a:ext uri="{FF2B5EF4-FFF2-40B4-BE49-F238E27FC236}">
                    <a16:creationId xmlns:a16="http://schemas.microsoft.com/office/drawing/2014/main" id="{13923D80-6593-4CD0-8942-4EBFB3BDE8BD}"/>
                  </a:ext>
                </a:extLst>
              </p:cNvPr>
              <p:cNvSpPr/>
              <p:nvPr/>
            </p:nvSpPr>
            <p:spPr>
              <a:xfrm rot="10800000" flipH="1">
                <a:off x="8382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43">
                <a:extLst>
                  <a:ext uri="{FF2B5EF4-FFF2-40B4-BE49-F238E27FC236}">
                    <a16:creationId xmlns:a16="http://schemas.microsoft.com/office/drawing/2014/main" id="{0536ACCF-C3C4-4AA4-A767-565320F1639F}"/>
                  </a:ext>
                </a:extLst>
              </p:cNvPr>
              <p:cNvSpPr/>
              <p:nvPr/>
            </p:nvSpPr>
            <p:spPr>
              <a:xfrm>
                <a:off x="8382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33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44">
                <a:extLst>
                  <a:ext uri="{FF2B5EF4-FFF2-40B4-BE49-F238E27FC236}">
                    <a16:creationId xmlns:a16="http://schemas.microsoft.com/office/drawing/2014/main" id="{CBD0B9F2-129F-48B1-A460-064A59BC8076}"/>
                  </a:ext>
                </a:extLst>
              </p:cNvPr>
              <p:cNvSpPr/>
              <p:nvPr/>
            </p:nvSpPr>
            <p:spPr>
              <a:xfrm>
                <a:off x="12954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 flip="none" rotWithShape="1">
                <a:gsLst>
                  <a:gs pos="48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45">
                <a:extLst>
                  <a:ext uri="{FF2B5EF4-FFF2-40B4-BE49-F238E27FC236}">
                    <a16:creationId xmlns:a16="http://schemas.microsoft.com/office/drawing/2014/main" id="{A8B24CA2-A7E9-4777-8842-835CA1F285BF}"/>
                  </a:ext>
                </a:extLst>
              </p:cNvPr>
              <p:cNvSpPr/>
              <p:nvPr/>
            </p:nvSpPr>
            <p:spPr>
              <a:xfrm>
                <a:off x="17526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E850FBE7-DD8F-4C1B-9148-E8F8726C9F28}"/>
                  </a:ext>
                </a:extLst>
              </p:cNvPr>
              <p:cNvSpPr/>
              <p:nvPr/>
            </p:nvSpPr>
            <p:spPr>
              <a:xfrm>
                <a:off x="22098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79000">
                    <a:schemeClr val="bg1">
                      <a:lumMod val="65000"/>
                      <a:tint val="66000"/>
                      <a:satMod val="160000"/>
                    </a:schemeClr>
                  </a:gs>
                  <a:gs pos="6300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47">
                <a:extLst>
                  <a:ext uri="{FF2B5EF4-FFF2-40B4-BE49-F238E27FC236}">
                    <a16:creationId xmlns:a16="http://schemas.microsoft.com/office/drawing/2014/main" id="{269009F8-83F7-434E-9ECD-5FE14086FDC3}"/>
                  </a:ext>
                </a:extLst>
              </p:cNvPr>
              <p:cNvSpPr/>
              <p:nvPr/>
            </p:nvSpPr>
            <p:spPr>
              <a:xfrm rot="10800000">
                <a:off x="22098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 48">
                <a:extLst>
                  <a:ext uri="{FF2B5EF4-FFF2-40B4-BE49-F238E27FC236}">
                    <a16:creationId xmlns:a16="http://schemas.microsoft.com/office/drawing/2014/main" id="{9615F6CF-415C-49A2-8EA2-739D4BC28489}"/>
                  </a:ext>
                </a:extLst>
              </p:cNvPr>
              <p:cNvSpPr/>
              <p:nvPr/>
            </p:nvSpPr>
            <p:spPr>
              <a:xfrm rot="10800000">
                <a:off x="2667000" y="23622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 49">
                <a:extLst>
                  <a:ext uri="{FF2B5EF4-FFF2-40B4-BE49-F238E27FC236}">
                    <a16:creationId xmlns:a16="http://schemas.microsoft.com/office/drawing/2014/main" id="{F8ADFB51-DDD4-4661-B204-9F8252407F95}"/>
                  </a:ext>
                </a:extLst>
              </p:cNvPr>
              <p:cNvSpPr/>
              <p:nvPr/>
            </p:nvSpPr>
            <p:spPr>
              <a:xfrm rot="10800000">
                <a:off x="12954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 50">
                <a:extLst>
                  <a:ext uri="{FF2B5EF4-FFF2-40B4-BE49-F238E27FC236}">
                    <a16:creationId xmlns:a16="http://schemas.microsoft.com/office/drawing/2014/main" id="{3627A16C-BF66-407B-85DA-F70116C3603E}"/>
                  </a:ext>
                </a:extLst>
              </p:cNvPr>
              <p:cNvSpPr/>
              <p:nvPr/>
            </p:nvSpPr>
            <p:spPr>
              <a:xfrm rot="10800000" flipH="1">
                <a:off x="17526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 51">
                <a:extLst>
                  <a:ext uri="{FF2B5EF4-FFF2-40B4-BE49-F238E27FC236}">
                    <a16:creationId xmlns:a16="http://schemas.microsoft.com/office/drawing/2014/main" id="{4435D3B7-BFE4-443E-A4F5-AF92047B2640}"/>
                  </a:ext>
                </a:extLst>
              </p:cNvPr>
              <p:cNvSpPr/>
              <p:nvPr/>
            </p:nvSpPr>
            <p:spPr>
              <a:xfrm rot="10800000" flipH="1">
                <a:off x="8382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 52">
                <a:extLst>
                  <a:ext uri="{FF2B5EF4-FFF2-40B4-BE49-F238E27FC236}">
                    <a16:creationId xmlns:a16="http://schemas.microsoft.com/office/drawing/2014/main" id="{181F7625-8A59-4391-8784-2D2E6E675FB7}"/>
                  </a:ext>
                </a:extLst>
              </p:cNvPr>
              <p:cNvSpPr/>
              <p:nvPr/>
            </p:nvSpPr>
            <p:spPr>
              <a:xfrm rot="10800000">
                <a:off x="31242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 53">
                <a:extLst>
                  <a:ext uri="{FF2B5EF4-FFF2-40B4-BE49-F238E27FC236}">
                    <a16:creationId xmlns:a16="http://schemas.microsoft.com/office/drawing/2014/main" id="{6D9F5DE1-E471-4B85-9D0D-F762C3E76A7C}"/>
                  </a:ext>
                </a:extLst>
              </p:cNvPr>
              <p:cNvSpPr/>
              <p:nvPr/>
            </p:nvSpPr>
            <p:spPr>
              <a:xfrm rot="10800000">
                <a:off x="2667000" y="24384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 54">
                <a:extLst>
                  <a:ext uri="{FF2B5EF4-FFF2-40B4-BE49-F238E27FC236}">
                    <a16:creationId xmlns:a16="http://schemas.microsoft.com/office/drawing/2014/main" id="{7AF65740-E466-4DEC-9F53-9C75AFD590FC}"/>
                  </a:ext>
                </a:extLst>
              </p:cNvPr>
              <p:cNvSpPr/>
              <p:nvPr/>
            </p:nvSpPr>
            <p:spPr>
              <a:xfrm>
                <a:off x="2667000" y="24384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BFD9E90-692B-4998-92D8-6BFCC8F42F02}"/>
                  </a:ext>
                </a:extLst>
              </p:cNvPr>
              <p:cNvCxnSpPr/>
              <p:nvPr/>
            </p:nvCxnSpPr>
            <p:spPr>
              <a:xfrm flipV="1">
                <a:off x="381000" y="2209800"/>
                <a:ext cx="1219200" cy="6096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5FE17EE-8D40-41D1-A2C6-5F11F61DA747}"/>
                  </a:ext>
                </a:extLst>
              </p:cNvPr>
              <p:cNvCxnSpPr/>
              <p:nvPr/>
            </p:nvCxnSpPr>
            <p:spPr>
              <a:xfrm flipV="1">
                <a:off x="990600" y="2209800"/>
                <a:ext cx="1524000" cy="76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42F3574-6F85-4297-AC89-7C8F8380116F}"/>
                  </a:ext>
                </a:extLst>
              </p:cNvPr>
              <p:cNvCxnSpPr/>
              <p:nvPr/>
            </p:nvCxnSpPr>
            <p:spPr>
              <a:xfrm>
                <a:off x="19050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6B8E670-57D3-4D3F-85D1-503118EE6B99}"/>
                  </a:ext>
                </a:extLst>
              </p:cNvPr>
              <p:cNvCxnSpPr/>
              <p:nvPr/>
            </p:nvCxnSpPr>
            <p:spPr>
              <a:xfrm>
                <a:off x="28194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4F6A344-7BF3-4180-AE84-BF23101CC02D}"/>
                  </a:ext>
                </a:extLst>
              </p:cNvPr>
              <p:cNvCxnSpPr/>
              <p:nvPr/>
            </p:nvCxnSpPr>
            <p:spPr>
              <a:xfrm flipV="1">
                <a:off x="1999593" y="2209800"/>
                <a:ext cx="1429407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A872A7C-0EFC-47A3-931A-04C6A32CBC28}"/>
                  </a:ext>
                </a:extLst>
              </p:cNvPr>
              <p:cNvCxnSpPr/>
              <p:nvPr/>
            </p:nvCxnSpPr>
            <p:spPr>
              <a:xfrm>
                <a:off x="838200" y="2133600"/>
                <a:ext cx="1524000" cy="76200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3F0C97C-ED6F-4EA5-B1BD-7DFABC096F7F}"/>
                  </a:ext>
                </a:extLst>
              </p:cNvPr>
              <p:cNvCxnSpPr/>
              <p:nvPr/>
            </p:nvCxnSpPr>
            <p:spPr>
              <a:xfrm>
                <a:off x="990600" y="2209800"/>
                <a:ext cx="1471448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3F023DF-5BAA-4B61-8CEC-A569C812E41E}"/>
                  </a:ext>
                </a:extLst>
              </p:cNvPr>
              <p:cNvSpPr txBox="1"/>
              <p:nvPr/>
            </p:nvSpPr>
            <p:spPr>
              <a:xfrm>
                <a:off x="1344033" y="1500481"/>
                <a:ext cx="687881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C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417AF97-780E-41D0-B29E-F64274C1EC54}"/>
                  </a:ext>
                </a:extLst>
              </p:cNvPr>
              <p:cNvSpPr txBox="1"/>
              <p:nvPr/>
            </p:nvSpPr>
            <p:spPr>
              <a:xfrm>
                <a:off x="1894337" y="1773296"/>
                <a:ext cx="550304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O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161566D-3BC9-44DF-9483-EC98B096415A}"/>
                  </a:ext>
                </a:extLst>
              </p:cNvPr>
              <p:cNvSpPr txBox="1"/>
              <p:nvPr/>
            </p:nvSpPr>
            <p:spPr>
              <a:xfrm>
                <a:off x="2307065" y="1500481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  <a:cs typeface="Aharoni" pitchFamily="2" charset="-79"/>
                  </a:rPr>
                  <a:t>A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744B7C-26CA-4DD7-831C-6831D3FC2A4F}"/>
                  </a:ext>
                </a:extLst>
              </p:cNvPr>
              <p:cNvSpPr txBox="1"/>
              <p:nvPr/>
            </p:nvSpPr>
            <p:spPr>
              <a:xfrm>
                <a:off x="2719793" y="2046111"/>
                <a:ext cx="1011514" cy="82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n w="12700">
                      <a:solidFill>
                        <a:srgbClr val="002060"/>
                      </a:solidFill>
                    </a:ln>
                    <a:solidFill>
                      <a:srgbClr val="C8A440"/>
                    </a:solidFill>
                    <a:latin typeface="Agency FB" pitchFamily="34" charset="0"/>
                  </a:rPr>
                  <a:t>ME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338886B-D2CE-4663-B28C-9963F3E4922B}"/>
                  </a:ext>
                </a:extLst>
              </p:cNvPr>
              <p:cNvSpPr txBox="1"/>
              <p:nvPr/>
            </p:nvSpPr>
            <p:spPr>
              <a:xfrm>
                <a:off x="931304" y="1773296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B</a:t>
                </a:r>
              </a:p>
            </p:txBody>
          </p:sp>
          <p:sp>
            <p:nvSpPr>
              <p:cNvPr id="51" name="Freeform 67">
                <a:extLst>
                  <a:ext uri="{FF2B5EF4-FFF2-40B4-BE49-F238E27FC236}">
                    <a16:creationId xmlns:a16="http://schemas.microsoft.com/office/drawing/2014/main" id="{5150A33C-1364-4536-A67A-E04CB68A2348}"/>
                  </a:ext>
                </a:extLst>
              </p:cNvPr>
              <p:cNvSpPr/>
              <p:nvPr/>
            </p:nvSpPr>
            <p:spPr>
              <a:xfrm rot="10800000">
                <a:off x="22098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1D7B4B-E783-4DEF-9628-121CC1D859C7}"/>
                </a:ext>
              </a:extLst>
            </p:cNvPr>
            <p:cNvSpPr txBox="1"/>
            <p:nvPr/>
          </p:nvSpPr>
          <p:spPr>
            <a:xfrm>
              <a:off x="2438400" y="3429001"/>
              <a:ext cx="3201759" cy="52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Georgia" pitchFamily="18" charset="0"/>
                </a:rPr>
                <a:t>University of Pittsburgh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E24A2632-F3C2-478A-8D70-AD99C128B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642" y="4986230"/>
            <a:ext cx="2089644" cy="79711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9A56FAB-672E-425B-91C3-33197F32A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995" y="5064006"/>
            <a:ext cx="2328047" cy="79737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BD0730C-0312-4856-A252-432F960477D3}"/>
              </a:ext>
            </a:extLst>
          </p:cNvPr>
          <p:cNvSpPr/>
          <p:nvPr/>
        </p:nvSpPr>
        <p:spPr>
          <a:xfrm>
            <a:off x="7790668" y="5927728"/>
            <a:ext cx="1502863" cy="836022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CoDOT</a:t>
            </a:r>
            <a:r>
              <a:rPr lang="en-US" dirty="0"/>
              <a:t> Design Procedure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5D08ED-DC37-4541-A847-244D9E12A6FA}"/>
              </a:ext>
            </a:extLst>
          </p:cNvPr>
          <p:cNvSpPr txBox="1"/>
          <p:nvPr/>
        </p:nvSpPr>
        <p:spPr>
          <a:xfrm>
            <a:off x="7946879" y="4708549"/>
            <a:ext cx="159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Short slabs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C49E9C-AA2C-4792-91E4-2F73C6799615}"/>
              </a:ext>
            </a:extLst>
          </p:cNvPr>
          <p:cNvSpPr txBox="1"/>
          <p:nvPr/>
        </p:nvSpPr>
        <p:spPr>
          <a:xfrm>
            <a:off x="10077124" y="4264363"/>
            <a:ext cx="1760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Very short slabs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(Only considers corner breaks)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17AF18-E9EB-4892-B443-EF357DDCA10D}"/>
              </a:ext>
            </a:extLst>
          </p:cNvPr>
          <p:cNvSpPr txBox="1"/>
          <p:nvPr/>
        </p:nvSpPr>
        <p:spPr>
          <a:xfrm>
            <a:off x="5926332" y="4698765"/>
            <a:ext cx="114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All slabs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C66948-909C-4F00-8CAC-BFAA0CD67D26}"/>
              </a:ext>
            </a:extLst>
          </p:cNvPr>
          <p:cNvCxnSpPr/>
          <p:nvPr/>
        </p:nvCxnSpPr>
        <p:spPr>
          <a:xfrm flipH="1">
            <a:off x="7374620" y="4699906"/>
            <a:ext cx="16016" cy="19150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23BDCA1-F3A4-4D6D-BD57-1A1EE8D403D9}"/>
              </a:ext>
            </a:extLst>
          </p:cNvPr>
          <p:cNvCxnSpPr/>
          <p:nvPr/>
        </p:nvCxnSpPr>
        <p:spPr>
          <a:xfrm flipH="1">
            <a:off x="9954204" y="4699905"/>
            <a:ext cx="16016" cy="19150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90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asphalt pavement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EC2EB-8A82-46B6-81B6-323C60AB8290}"/>
              </a:ext>
            </a:extLst>
          </p:cNvPr>
          <p:cNvSpPr txBox="1"/>
          <p:nvPr/>
        </p:nvSpPr>
        <p:spPr>
          <a:xfrm>
            <a:off x="2707780" y="3165018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6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68D81-C835-48BF-9DBA-EBB5BB668F2C}"/>
              </a:ext>
            </a:extLst>
          </p:cNvPr>
          <p:cNvSpPr txBox="1"/>
          <p:nvPr/>
        </p:nvSpPr>
        <p:spPr>
          <a:xfrm>
            <a:off x="5499106" y="3187951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&lt;</a:t>
            </a:r>
            <a:r>
              <a:rPr lang="en-US" sz="2400" dirty="0"/>
              <a:t> 6 in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06AA4A-E9E3-4FBD-B704-716D2151980B}"/>
              </a:ext>
            </a:extLst>
          </p:cNvPr>
          <p:cNvCxnSpPr>
            <a:cxnSpLocks/>
          </p:cNvCxnSpPr>
          <p:nvPr/>
        </p:nvCxnSpPr>
        <p:spPr>
          <a:xfrm flipV="1">
            <a:off x="3352800" y="3231318"/>
            <a:ext cx="609600" cy="895325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2728295" y="2769653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9656074A-01E2-44C4-ABB4-2EED0C8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95" y="1389743"/>
            <a:ext cx="4297656" cy="1354109"/>
          </a:xfrm>
          <a:prstGeom prst="rect">
            <a:avLst/>
          </a:prstGeom>
        </p:spPr>
      </p:pic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07FE122A-B806-463B-8E6C-D2C9BF84B93A}"/>
              </a:ext>
            </a:extLst>
          </p:cNvPr>
          <p:cNvSpPr/>
          <p:nvPr/>
        </p:nvSpPr>
        <p:spPr>
          <a:xfrm>
            <a:off x="1704076" y="4126643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Conventional </a:t>
            </a:r>
            <a:r>
              <a:rPr lang="en-US" dirty="0" err="1"/>
              <a:t>Whitetopping</a:t>
            </a:r>
            <a:r>
              <a:rPr lang="en-US" dirty="0"/>
              <a:t> (UCOA)</a:t>
            </a:r>
          </a:p>
        </p:txBody>
      </p:sp>
    </p:spTree>
    <p:extLst>
      <p:ext uri="{BB962C8B-B14F-4D97-AF65-F5344CB8AC3E}">
        <p14:creationId xmlns:p14="http://schemas.microsoft.com/office/powerpoint/2010/main" val="132172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asphalt pavement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EC2EB-8A82-46B6-81B6-323C60AB8290}"/>
              </a:ext>
            </a:extLst>
          </p:cNvPr>
          <p:cNvSpPr txBox="1"/>
          <p:nvPr/>
        </p:nvSpPr>
        <p:spPr>
          <a:xfrm>
            <a:off x="2707780" y="3165018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6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68D81-C835-48BF-9DBA-EBB5BB668F2C}"/>
              </a:ext>
            </a:extLst>
          </p:cNvPr>
          <p:cNvSpPr txBox="1"/>
          <p:nvPr/>
        </p:nvSpPr>
        <p:spPr>
          <a:xfrm>
            <a:off x="5499106" y="3187951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&lt;</a:t>
            </a:r>
            <a:r>
              <a:rPr lang="en-US" sz="2400" dirty="0"/>
              <a:t> 6 in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06AA4A-E9E3-4FBD-B704-716D2151980B}"/>
              </a:ext>
            </a:extLst>
          </p:cNvPr>
          <p:cNvCxnSpPr>
            <a:cxnSpLocks/>
          </p:cNvCxnSpPr>
          <p:nvPr/>
        </p:nvCxnSpPr>
        <p:spPr>
          <a:xfrm flipV="1">
            <a:off x="3352800" y="3231318"/>
            <a:ext cx="609600" cy="895325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2728295" y="2769653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9656074A-01E2-44C4-ABB4-2EED0C8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95" y="1389743"/>
            <a:ext cx="4297656" cy="13541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AA59A03-D47E-4C94-9454-C42BA51FC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74" y="5453148"/>
            <a:ext cx="1851127" cy="63402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73511D6-6641-483B-89A3-F769A525E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616" y="5171216"/>
            <a:ext cx="1185364" cy="1518934"/>
          </a:xfrm>
          <a:prstGeom prst="rect">
            <a:avLst/>
          </a:prstGeom>
        </p:spPr>
      </p:pic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07FE122A-B806-463B-8E6C-D2C9BF84B93A}"/>
              </a:ext>
            </a:extLst>
          </p:cNvPr>
          <p:cNvSpPr/>
          <p:nvPr/>
        </p:nvSpPr>
        <p:spPr>
          <a:xfrm>
            <a:off x="1704076" y="4126643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Conventional </a:t>
            </a:r>
            <a:r>
              <a:rPr lang="en-US" dirty="0" err="1"/>
              <a:t>Whitetopping</a:t>
            </a:r>
            <a:r>
              <a:rPr lang="en-US" dirty="0"/>
              <a:t> (UCOA)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AAC20F-836D-422F-A5DD-A0D44465D28A}"/>
              </a:ext>
            </a:extLst>
          </p:cNvPr>
          <p:cNvSpPr txBox="1"/>
          <p:nvPr/>
        </p:nvSpPr>
        <p:spPr>
          <a:xfrm>
            <a:off x="1907680" y="6270903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Pavement with AC base</a:t>
            </a:r>
          </a:p>
        </p:txBody>
      </p:sp>
    </p:spTree>
    <p:extLst>
      <p:ext uri="{BB962C8B-B14F-4D97-AF65-F5344CB8AC3E}">
        <p14:creationId xmlns:p14="http://schemas.microsoft.com/office/powerpoint/2010/main" val="1141043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composite pavement</a:t>
            </a:r>
          </a:p>
        </p:txBody>
      </p:sp>
      <p:pic>
        <p:nvPicPr>
          <p:cNvPr id="35" name="Picture 34" descr="A picture containing furniture, table, worktable&#10;&#10;Description automatically generated">
            <a:extLst>
              <a:ext uri="{FF2B5EF4-FFF2-40B4-BE49-F238E27FC236}">
                <a16:creationId xmlns:a16="http://schemas.microsoft.com/office/drawing/2014/main" id="{1ACEA873-AC59-4193-AE8E-A7DCDDA8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47" y="1488295"/>
            <a:ext cx="3919538" cy="14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1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composite pavement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4058B-BD16-4175-9BAD-D2D4B63F0A26}"/>
              </a:ext>
            </a:extLst>
          </p:cNvPr>
          <p:cNvSpPr txBox="1"/>
          <p:nvPr/>
        </p:nvSpPr>
        <p:spPr>
          <a:xfrm>
            <a:off x="3835140" y="2909679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HMA Thickness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6BA22-2BB3-4EB1-9034-3FF918961EC7}"/>
              </a:ext>
            </a:extLst>
          </p:cNvPr>
          <p:cNvSpPr txBox="1"/>
          <p:nvPr/>
        </p:nvSpPr>
        <p:spPr>
          <a:xfrm>
            <a:off x="2472836" y="3130013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&lt; 3 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ED645-58EB-4D0F-9097-6AD6D64C4A07}"/>
              </a:ext>
            </a:extLst>
          </p:cNvPr>
          <p:cNvSpPr txBox="1"/>
          <p:nvPr/>
        </p:nvSpPr>
        <p:spPr>
          <a:xfrm>
            <a:off x="7467600" y="297602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3 in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AC355-8385-441E-A8FD-FC44ABC34D0B}"/>
              </a:ext>
            </a:extLst>
          </p:cNvPr>
          <p:cNvCxnSpPr>
            <a:cxnSpLocks/>
          </p:cNvCxnSpPr>
          <p:nvPr/>
        </p:nvCxnSpPr>
        <p:spPr>
          <a:xfrm flipV="1">
            <a:off x="3748047" y="3073042"/>
            <a:ext cx="830802" cy="807149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E20C20-F085-4D01-84F8-5D19F9BCAE01}"/>
              </a:ext>
            </a:extLst>
          </p:cNvPr>
          <p:cNvCxnSpPr>
            <a:cxnSpLocks/>
          </p:cNvCxnSpPr>
          <p:nvPr/>
        </p:nvCxnSpPr>
        <p:spPr>
          <a:xfrm flipH="1" flipV="1">
            <a:off x="7009880" y="3124500"/>
            <a:ext cx="457720" cy="641723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picture containing furniture, table, worktable&#10;&#10;Description automatically generated">
            <a:extLst>
              <a:ext uri="{FF2B5EF4-FFF2-40B4-BE49-F238E27FC236}">
                <a16:creationId xmlns:a16="http://schemas.microsoft.com/office/drawing/2014/main" id="{1ACEA873-AC59-4193-AE8E-A7DCDDA8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47" y="1488295"/>
            <a:ext cx="3919538" cy="14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76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composite pavement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4058B-BD16-4175-9BAD-D2D4B63F0A26}"/>
              </a:ext>
            </a:extLst>
          </p:cNvPr>
          <p:cNvSpPr txBox="1"/>
          <p:nvPr/>
        </p:nvSpPr>
        <p:spPr>
          <a:xfrm>
            <a:off x="3835140" y="2909679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HMA Thickness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6BA22-2BB3-4EB1-9034-3FF918961EC7}"/>
              </a:ext>
            </a:extLst>
          </p:cNvPr>
          <p:cNvSpPr txBox="1"/>
          <p:nvPr/>
        </p:nvSpPr>
        <p:spPr>
          <a:xfrm>
            <a:off x="2472836" y="3130013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&lt; 3 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ED645-58EB-4D0F-9097-6AD6D64C4A07}"/>
              </a:ext>
            </a:extLst>
          </p:cNvPr>
          <p:cNvSpPr txBox="1"/>
          <p:nvPr/>
        </p:nvSpPr>
        <p:spPr>
          <a:xfrm>
            <a:off x="7467600" y="297602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3 in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AC355-8385-441E-A8FD-FC44ABC34D0B}"/>
              </a:ext>
            </a:extLst>
          </p:cNvPr>
          <p:cNvCxnSpPr>
            <a:cxnSpLocks/>
          </p:cNvCxnSpPr>
          <p:nvPr/>
        </p:nvCxnSpPr>
        <p:spPr>
          <a:xfrm flipV="1">
            <a:off x="3748047" y="3073042"/>
            <a:ext cx="830802" cy="807149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E20C20-F085-4D01-84F8-5D19F9BCAE01}"/>
              </a:ext>
            </a:extLst>
          </p:cNvPr>
          <p:cNvCxnSpPr>
            <a:cxnSpLocks/>
          </p:cNvCxnSpPr>
          <p:nvPr/>
        </p:nvCxnSpPr>
        <p:spPr>
          <a:xfrm flipH="1" flipV="1">
            <a:off x="7009880" y="3124500"/>
            <a:ext cx="457720" cy="641723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E363418-E365-4331-B1EB-B7B7928DC916}"/>
              </a:ext>
            </a:extLst>
          </p:cNvPr>
          <p:cNvSpPr/>
          <p:nvPr/>
        </p:nvSpPr>
        <p:spPr>
          <a:xfrm>
            <a:off x="1734429" y="3697981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Unbonded Overlay (UBOL)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AE0541D-FD82-45F3-8BE3-C563973D4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46" y="4548465"/>
            <a:ext cx="1851127" cy="6340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A3040C-CA31-49F1-8D58-652498154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31" y="5261338"/>
            <a:ext cx="1185364" cy="15189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CAC277-B9E2-429A-A8F9-B3E5D022D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1" y="3429000"/>
            <a:ext cx="1547483" cy="10030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E0974A7-5BD5-4A3A-964E-0734853A82CA}"/>
              </a:ext>
            </a:extLst>
          </p:cNvPr>
          <p:cNvSpPr txBox="1"/>
          <p:nvPr/>
        </p:nvSpPr>
        <p:spPr>
          <a:xfrm>
            <a:off x="76369" y="3575149"/>
            <a:ext cx="166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PITT UBOL-ME</a:t>
            </a:r>
          </a:p>
        </p:txBody>
      </p:sp>
      <p:pic>
        <p:nvPicPr>
          <p:cNvPr id="35" name="Picture 34" descr="A picture containing furniture, table, worktable&#10;&#10;Description automatically generated">
            <a:extLst>
              <a:ext uri="{FF2B5EF4-FFF2-40B4-BE49-F238E27FC236}">
                <a16:creationId xmlns:a16="http://schemas.microsoft.com/office/drawing/2014/main" id="{1ACEA873-AC59-4193-AE8E-A7DCDDA84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847" y="1488295"/>
            <a:ext cx="3919538" cy="14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75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composite pavement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4058B-BD16-4175-9BAD-D2D4B63F0A26}"/>
              </a:ext>
            </a:extLst>
          </p:cNvPr>
          <p:cNvSpPr txBox="1"/>
          <p:nvPr/>
        </p:nvSpPr>
        <p:spPr>
          <a:xfrm>
            <a:off x="3835140" y="2909679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HMA Thickness</a:t>
            </a: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1CB26673-46E6-4611-A06B-641389DF37F4}"/>
              </a:ext>
            </a:extLst>
          </p:cNvPr>
          <p:cNvSpPr/>
          <p:nvPr/>
        </p:nvSpPr>
        <p:spPr>
          <a:xfrm>
            <a:off x="6588934" y="3970322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Whitetopping</a:t>
            </a:r>
            <a:endParaRPr lang="en-US" dirty="0"/>
          </a:p>
          <a:p>
            <a:pPr algn="ctr"/>
            <a:r>
              <a:rPr lang="en-US" dirty="0"/>
              <a:t>(COA)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6BA22-2BB3-4EB1-9034-3FF918961EC7}"/>
              </a:ext>
            </a:extLst>
          </p:cNvPr>
          <p:cNvSpPr txBox="1"/>
          <p:nvPr/>
        </p:nvSpPr>
        <p:spPr>
          <a:xfrm>
            <a:off x="2472836" y="3130013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&lt; 3 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ED645-58EB-4D0F-9097-6AD6D64C4A07}"/>
              </a:ext>
            </a:extLst>
          </p:cNvPr>
          <p:cNvSpPr txBox="1"/>
          <p:nvPr/>
        </p:nvSpPr>
        <p:spPr>
          <a:xfrm>
            <a:off x="7467600" y="297602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3 in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AC355-8385-441E-A8FD-FC44ABC34D0B}"/>
              </a:ext>
            </a:extLst>
          </p:cNvPr>
          <p:cNvCxnSpPr>
            <a:cxnSpLocks/>
          </p:cNvCxnSpPr>
          <p:nvPr/>
        </p:nvCxnSpPr>
        <p:spPr>
          <a:xfrm flipV="1">
            <a:off x="3748047" y="3073042"/>
            <a:ext cx="830802" cy="807149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E20C20-F085-4D01-84F8-5D19F9BCAE01}"/>
              </a:ext>
            </a:extLst>
          </p:cNvPr>
          <p:cNvCxnSpPr>
            <a:cxnSpLocks/>
          </p:cNvCxnSpPr>
          <p:nvPr/>
        </p:nvCxnSpPr>
        <p:spPr>
          <a:xfrm flipH="1" flipV="1">
            <a:off x="7009880" y="3124500"/>
            <a:ext cx="457720" cy="641723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picture containing furniture, table, worktable&#10;&#10;Description automatically generated">
            <a:extLst>
              <a:ext uri="{FF2B5EF4-FFF2-40B4-BE49-F238E27FC236}">
                <a16:creationId xmlns:a16="http://schemas.microsoft.com/office/drawing/2014/main" id="{1ACEA873-AC59-4193-AE8E-A7DCDDA8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47" y="1488295"/>
            <a:ext cx="3919538" cy="14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34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composite pavement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4058B-BD16-4175-9BAD-D2D4B63F0A26}"/>
              </a:ext>
            </a:extLst>
          </p:cNvPr>
          <p:cNvSpPr txBox="1"/>
          <p:nvPr/>
        </p:nvSpPr>
        <p:spPr>
          <a:xfrm>
            <a:off x="3835140" y="2909679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HMA Thickness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EC2EB-8A82-46B6-81B6-323C60AB8290}"/>
              </a:ext>
            </a:extLst>
          </p:cNvPr>
          <p:cNvSpPr txBox="1"/>
          <p:nvPr/>
        </p:nvSpPr>
        <p:spPr>
          <a:xfrm>
            <a:off x="5295899" y="5104922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&lt;</a:t>
            </a:r>
            <a:r>
              <a:rPr lang="en-US" sz="2400" dirty="0"/>
              <a:t> 6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68D81-C835-48BF-9DBA-EBB5BB668F2C}"/>
              </a:ext>
            </a:extLst>
          </p:cNvPr>
          <p:cNvSpPr txBox="1"/>
          <p:nvPr/>
        </p:nvSpPr>
        <p:spPr>
          <a:xfrm>
            <a:off x="9410220" y="514924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6 in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B957E1-2158-4EFB-A73D-CD2EFFF27467}"/>
              </a:ext>
            </a:extLst>
          </p:cNvPr>
          <p:cNvCxnSpPr>
            <a:cxnSpLocks/>
          </p:cNvCxnSpPr>
          <p:nvPr/>
        </p:nvCxnSpPr>
        <p:spPr>
          <a:xfrm flipV="1">
            <a:off x="5659463" y="5382992"/>
            <a:ext cx="873073" cy="455841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06AA4A-E9E3-4FBD-B704-716D2151980B}"/>
              </a:ext>
            </a:extLst>
          </p:cNvPr>
          <p:cNvCxnSpPr>
            <a:cxnSpLocks/>
          </p:cNvCxnSpPr>
          <p:nvPr/>
        </p:nvCxnSpPr>
        <p:spPr>
          <a:xfrm flipH="1" flipV="1">
            <a:off x="8863020" y="5338288"/>
            <a:ext cx="602618" cy="502399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1CB26673-46E6-4611-A06B-641389DF37F4}"/>
              </a:ext>
            </a:extLst>
          </p:cNvPr>
          <p:cNvSpPr/>
          <p:nvPr/>
        </p:nvSpPr>
        <p:spPr>
          <a:xfrm>
            <a:off x="6588934" y="3970322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Whitetopping</a:t>
            </a:r>
            <a:endParaRPr lang="en-US" dirty="0"/>
          </a:p>
          <a:p>
            <a:pPr algn="ctr"/>
            <a:r>
              <a:rPr lang="en-US" dirty="0"/>
              <a:t>(COA)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5760666" y="4927991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6BA22-2BB3-4EB1-9034-3FF918961EC7}"/>
              </a:ext>
            </a:extLst>
          </p:cNvPr>
          <p:cNvSpPr txBox="1"/>
          <p:nvPr/>
        </p:nvSpPr>
        <p:spPr>
          <a:xfrm>
            <a:off x="2472836" y="3130013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&lt; 3 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ED645-58EB-4D0F-9097-6AD6D64C4A07}"/>
              </a:ext>
            </a:extLst>
          </p:cNvPr>
          <p:cNvSpPr txBox="1"/>
          <p:nvPr/>
        </p:nvSpPr>
        <p:spPr>
          <a:xfrm>
            <a:off x="7467600" y="297602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3 in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AC355-8385-441E-A8FD-FC44ABC34D0B}"/>
              </a:ext>
            </a:extLst>
          </p:cNvPr>
          <p:cNvCxnSpPr>
            <a:cxnSpLocks/>
          </p:cNvCxnSpPr>
          <p:nvPr/>
        </p:nvCxnSpPr>
        <p:spPr>
          <a:xfrm flipV="1">
            <a:off x="3748047" y="3073042"/>
            <a:ext cx="830802" cy="807149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E20C20-F085-4D01-84F8-5D19F9BCAE01}"/>
              </a:ext>
            </a:extLst>
          </p:cNvPr>
          <p:cNvCxnSpPr>
            <a:cxnSpLocks/>
          </p:cNvCxnSpPr>
          <p:nvPr/>
        </p:nvCxnSpPr>
        <p:spPr>
          <a:xfrm flipH="1" flipV="1">
            <a:off x="7009880" y="3124500"/>
            <a:ext cx="457720" cy="641723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picture containing furniture, table, worktable&#10;&#10;Description automatically generated">
            <a:extLst>
              <a:ext uri="{FF2B5EF4-FFF2-40B4-BE49-F238E27FC236}">
                <a16:creationId xmlns:a16="http://schemas.microsoft.com/office/drawing/2014/main" id="{1ACEA873-AC59-4193-AE8E-A7DCDDA8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47" y="1488295"/>
            <a:ext cx="3919538" cy="14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30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composite pavement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4058B-BD16-4175-9BAD-D2D4B63F0A26}"/>
              </a:ext>
            </a:extLst>
          </p:cNvPr>
          <p:cNvSpPr txBox="1"/>
          <p:nvPr/>
        </p:nvSpPr>
        <p:spPr>
          <a:xfrm>
            <a:off x="3835140" y="2909679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HMA Thickness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EC2EB-8A82-46B6-81B6-323C60AB8290}"/>
              </a:ext>
            </a:extLst>
          </p:cNvPr>
          <p:cNvSpPr txBox="1"/>
          <p:nvPr/>
        </p:nvSpPr>
        <p:spPr>
          <a:xfrm>
            <a:off x="5295899" y="5104922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&lt;</a:t>
            </a:r>
            <a:r>
              <a:rPr lang="en-US" sz="2400" dirty="0"/>
              <a:t> 6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68D81-C835-48BF-9DBA-EBB5BB668F2C}"/>
              </a:ext>
            </a:extLst>
          </p:cNvPr>
          <p:cNvSpPr txBox="1"/>
          <p:nvPr/>
        </p:nvSpPr>
        <p:spPr>
          <a:xfrm>
            <a:off x="9410220" y="514924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6 in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B957E1-2158-4EFB-A73D-CD2EFFF27467}"/>
              </a:ext>
            </a:extLst>
          </p:cNvPr>
          <p:cNvCxnSpPr>
            <a:cxnSpLocks/>
          </p:cNvCxnSpPr>
          <p:nvPr/>
        </p:nvCxnSpPr>
        <p:spPr>
          <a:xfrm flipV="1">
            <a:off x="5659463" y="5382992"/>
            <a:ext cx="873073" cy="455841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06AA4A-E9E3-4FBD-B704-716D2151980B}"/>
              </a:ext>
            </a:extLst>
          </p:cNvPr>
          <p:cNvCxnSpPr>
            <a:cxnSpLocks/>
          </p:cNvCxnSpPr>
          <p:nvPr/>
        </p:nvCxnSpPr>
        <p:spPr>
          <a:xfrm flipH="1" flipV="1">
            <a:off x="8863020" y="5338288"/>
            <a:ext cx="602618" cy="502399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1CB26673-46E6-4611-A06B-641389DF37F4}"/>
              </a:ext>
            </a:extLst>
          </p:cNvPr>
          <p:cNvSpPr/>
          <p:nvPr/>
        </p:nvSpPr>
        <p:spPr>
          <a:xfrm>
            <a:off x="6588934" y="3970322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Whitetopping</a:t>
            </a:r>
            <a:endParaRPr lang="en-US" dirty="0"/>
          </a:p>
          <a:p>
            <a:pPr algn="ctr"/>
            <a:r>
              <a:rPr lang="en-US" dirty="0"/>
              <a:t>(COA)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5760666" y="4927991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6BA22-2BB3-4EB1-9034-3FF918961EC7}"/>
              </a:ext>
            </a:extLst>
          </p:cNvPr>
          <p:cNvSpPr txBox="1"/>
          <p:nvPr/>
        </p:nvSpPr>
        <p:spPr>
          <a:xfrm>
            <a:off x="2472836" y="3130013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&lt; 3 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ED645-58EB-4D0F-9097-6AD6D64C4A07}"/>
              </a:ext>
            </a:extLst>
          </p:cNvPr>
          <p:cNvSpPr txBox="1"/>
          <p:nvPr/>
        </p:nvSpPr>
        <p:spPr>
          <a:xfrm>
            <a:off x="7467600" y="297602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3 in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AC355-8385-441E-A8FD-FC44ABC34D0B}"/>
              </a:ext>
            </a:extLst>
          </p:cNvPr>
          <p:cNvCxnSpPr>
            <a:cxnSpLocks/>
          </p:cNvCxnSpPr>
          <p:nvPr/>
        </p:nvCxnSpPr>
        <p:spPr>
          <a:xfrm flipV="1">
            <a:off x="3748047" y="3073042"/>
            <a:ext cx="830802" cy="807149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E20C20-F085-4D01-84F8-5D19F9BCAE01}"/>
              </a:ext>
            </a:extLst>
          </p:cNvPr>
          <p:cNvCxnSpPr>
            <a:cxnSpLocks/>
          </p:cNvCxnSpPr>
          <p:nvPr/>
        </p:nvCxnSpPr>
        <p:spPr>
          <a:xfrm flipH="1" flipV="1">
            <a:off x="7009880" y="3124500"/>
            <a:ext cx="457720" cy="641723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B18165D-69F4-4F04-A50A-DC767CD1A219}"/>
              </a:ext>
            </a:extLst>
          </p:cNvPr>
          <p:cNvSpPr/>
          <p:nvPr/>
        </p:nvSpPr>
        <p:spPr>
          <a:xfrm>
            <a:off x="4484099" y="5857418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Bonded </a:t>
            </a:r>
            <a:r>
              <a:rPr lang="en-US" dirty="0" err="1"/>
              <a:t>Whitetopping</a:t>
            </a:r>
            <a:r>
              <a:rPr lang="en-US" dirty="0"/>
              <a:t> (BCOA)</a:t>
            </a:r>
          </a:p>
        </p:txBody>
      </p:sp>
      <p:pic>
        <p:nvPicPr>
          <p:cNvPr id="35" name="Picture 34" descr="A picture containing furniture, table, worktable&#10;&#10;Description automatically generated">
            <a:extLst>
              <a:ext uri="{FF2B5EF4-FFF2-40B4-BE49-F238E27FC236}">
                <a16:creationId xmlns:a16="http://schemas.microsoft.com/office/drawing/2014/main" id="{1ACEA873-AC59-4193-AE8E-A7DCDDA8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47" y="1488295"/>
            <a:ext cx="3919538" cy="14350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5092A3-3A57-4BDE-8186-E76C49D09CE9}"/>
              </a:ext>
            </a:extLst>
          </p:cNvPr>
          <p:cNvGrpSpPr/>
          <p:nvPr/>
        </p:nvGrpSpPr>
        <p:grpSpPr>
          <a:xfrm>
            <a:off x="471965" y="4590652"/>
            <a:ext cx="2048437" cy="930502"/>
            <a:chOff x="381000" y="1492249"/>
            <a:chExt cx="5259159" cy="2457408"/>
          </a:xfrm>
        </p:grpSpPr>
        <p:pic>
          <p:nvPicPr>
            <p:cNvPr id="20" name="Picture 5" descr="C:\Users\User\Desktop\pitt logo.jpg">
              <a:extLst>
                <a:ext uri="{FF2B5EF4-FFF2-40B4-BE49-F238E27FC236}">
                  <a16:creationId xmlns:a16="http://schemas.microsoft.com/office/drawing/2014/main" id="{1E43A48B-375A-4041-9694-354C24226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3276600"/>
              <a:ext cx="609600" cy="609600"/>
            </a:xfrm>
            <a:prstGeom prst="rect">
              <a:avLst/>
            </a:prstGeom>
            <a:noFill/>
          </p:spPr>
        </p:pic>
        <p:grpSp>
          <p:nvGrpSpPr>
            <p:cNvPr id="28" name="Group 132">
              <a:extLst>
                <a:ext uri="{FF2B5EF4-FFF2-40B4-BE49-F238E27FC236}">
                  <a16:creationId xmlns:a16="http://schemas.microsoft.com/office/drawing/2014/main" id="{F2E083B3-D2F7-4302-8E2A-E8282A3882B7}"/>
                </a:ext>
              </a:extLst>
            </p:cNvPr>
            <p:cNvGrpSpPr/>
            <p:nvPr/>
          </p:nvGrpSpPr>
          <p:grpSpPr>
            <a:xfrm>
              <a:off x="381000" y="1492249"/>
              <a:ext cx="4419601" cy="1986280"/>
              <a:chOff x="381000" y="1500481"/>
              <a:chExt cx="3352800" cy="1471319"/>
            </a:xfrm>
          </p:grpSpPr>
          <p:sp>
            <p:nvSpPr>
              <p:cNvPr id="31" name="Freeform 39">
                <a:extLst>
                  <a:ext uri="{FF2B5EF4-FFF2-40B4-BE49-F238E27FC236}">
                    <a16:creationId xmlns:a16="http://schemas.microsoft.com/office/drawing/2014/main" id="{0DE4050A-E936-44F1-A349-E6BD9C64417E}"/>
                  </a:ext>
                </a:extLst>
              </p:cNvPr>
              <p:cNvSpPr/>
              <p:nvPr/>
            </p:nvSpPr>
            <p:spPr>
              <a:xfrm rot="10800000" flipH="1">
                <a:off x="26670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 40">
                <a:extLst>
                  <a:ext uri="{FF2B5EF4-FFF2-40B4-BE49-F238E27FC236}">
                    <a16:creationId xmlns:a16="http://schemas.microsoft.com/office/drawing/2014/main" id="{5343A09E-E88D-4DA2-8E54-083F7CA0C727}"/>
                  </a:ext>
                </a:extLst>
              </p:cNvPr>
              <p:cNvSpPr/>
              <p:nvPr/>
            </p:nvSpPr>
            <p:spPr>
              <a:xfrm rot="10800000">
                <a:off x="12954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 41">
                <a:extLst>
                  <a:ext uri="{FF2B5EF4-FFF2-40B4-BE49-F238E27FC236}">
                    <a16:creationId xmlns:a16="http://schemas.microsoft.com/office/drawing/2014/main" id="{47E2632E-2017-4DB1-B3CD-251D0F144D33}"/>
                  </a:ext>
                </a:extLst>
              </p:cNvPr>
              <p:cNvSpPr/>
              <p:nvPr/>
            </p:nvSpPr>
            <p:spPr>
              <a:xfrm rot="10800000" flipH="1">
                <a:off x="17526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 42">
                <a:extLst>
                  <a:ext uri="{FF2B5EF4-FFF2-40B4-BE49-F238E27FC236}">
                    <a16:creationId xmlns:a16="http://schemas.microsoft.com/office/drawing/2014/main" id="{EC18736C-DFA7-4358-9CBE-934336E60AE0}"/>
                  </a:ext>
                </a:extLst>
              </p:cNvPr>
              <p:cNvSpPr/>
              <p:nvPr/>
            </p:nvSpPr>
            <p:spPr>
              <a:xfrm rot="10800000" flipH="1">
                <a:off x="8382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Freeform 43">
                <a:extLst>
                  <a:ext uri="{FF2B5EF4-FFF2-40B4-BE49-F238E27FC236}">
                    <a16:creationId xmlns:a16="http://schemas.microsoft.com/office/drawing/2014/main" id="{BE7A14F4-4A08-4612-9139-1064B87EA920}"/>
                  </a:ext>
                </a:extLst>
              </p:cNvPr>
              <p:cNvSpPr/>
              <p:nvPr/>
            </p:nvSpPr>
            <p:spPr>
              <a:xfrm>
                <a:off x="8382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33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44">
                <a:extLst>
                  <a:ext uri="{FF2B5EF4-FFF2-40B4-BE49-F238E27FC236}">
                    <a16:creationId xmlns:a16="http://schemas.microsoft.com/office/drawing/2014/main" id="{400C52D7-6AA9-490C-BEA1-909B5FD94CCF}"/>
                  </a:ext>
                </a:extLst>
              </p:cNvPr>
              <p:cNvSpPr/>
              <p:nvPr/>
            </p:nvSpPr>
            <p:spPr>
              <a:xfrm>
                <a:off x="12954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 flip="none" rotWithShape="1">
                <a:gsLst>
                  <a:gs pos="48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5">
                <a:extLst>
                  <a:ext uri="{FF2B5EF4-FFF2-40B4-BE49-F238E27FC236}">
                    <a16:creationId xmlns:a16="http://schemas.microsoft.com/office/drawing/2014/main" id="{646866D8-AF0A-4721-978F-CA26857513C6}"/>
                  </a:ext>
                </a:extLst>
              </p:cNvPr>
              <p:cNvSpPr/>
              <p:nvPr/>
            </p:nvSpPr>
            <p:spPr>
              <a:xfrm>
                <a:off x="17526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6">
                <a:extLst>
                  <a:ext uri="{FF2B5EF4-FFF2-40B4-BE49-F238E27FC236}">
                    <a16:creationId xmlns:a16="http://schemas.microsoft.com/office/drawing/2014/main" id="{D07FA7A5-9115-483D-B705-9242902D7AF5}"/>
                  </a:ext>
                </a:extLst>
              </p:cNvPr>
              <p:cNvSpPr/>
              <p:nvPr/>
            </p:nvSpPr>
            <p:spPr>
              <a:xfrm>
                <a:off x="22098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79000">
                    <a:schemeClr val="bg1">
                      <a:lumMod val="65000"/>
                      <a:tint val="66000"/>
                      <a:satMod val="160000"/>
                    </a:schemeClr>
                  </a:gs>
                  <a:gs pos="6300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7">
                <a:extLst>
                  <a:ext uri="{FF2B5EF4-FFF2-40B4-BE49-F238E27FC236}">
                    <a16:creationId xmlns:a16="http://schemas.microsoft.com/office/drawing/2014/main" id="{B674D40C-E6D1-45AD-80C1-CFF07901033E}"/>
                  </a:ext>
                </a:extLst>
              </p:cNvPr>
              <p:cNvSpPr/>
              <p:nvPr/>
            </p:nvSpPr>
            <p:spPr>
              <a:xfrm rot="10800000">
                <a:off x="22098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8">
                <a:extLst>
                  <a:ext uri="{FF2B5EF4-FFF2-40B4-BE49-F238E27FC236}">
                    <a16:creationId xmlns:a16="http://schemas.microsoft.com/office/drawing/2014/main" id="{434DF213-302E-44A2-80BD-E809534F744C}"/>
                  </a:ext>
                </a:extLst>
              </p:cNvPr>
              <p:cNvSpPr/>
              <p:nvPr/>
            </p:nvSpPr>
            <p:spPr>
              <a:xfrm rot="10800000">
                <a:off x="2667000" y="23622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 49">
                <a:extLst>
                  <a:ext uri="{FF2B5EF4-FFF2-40B4-BE49-F238E27FC236}">
                    <a16:creationId xmlns:a16="http://schemas.microsoft.com/office/drawing/2014/main" id="{29772D9E-8336-4D91-9B1D-89258746241C}"/>
                  </a:ext>
                </a:extLst>
              </p:cNvPr>
              <p:cNvSpPr/>
              <p:nvPr/>
            </p:nvSpPr>
            <p:spPr>
              <a:xfrm rot="10800000">
                <a:off x="12954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50">
                <a:extLst>
                  <a:ext uri="{FF2B5EF4-FFF2-40B4-BE49-F238E27FC236}">
                    <a16:creationId xmlns:a16="http://schemas.microsoft.com/office/drawing/2014/main" id="{5CE899CC-691F-41AA-AC6C-B9CE8EEA2DFC}"/>
                  </a:ext>
                </a:extLst>
              </p:cNvPr>
              <p:cNvSpPr/>
              <p:nvPr/>
            </p:nvSpPr>
            <p:spPr>
              <a:xfrm rot="10800000" flipH="1">
                <a:off x="17526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 51">
                <a:extLst>
                  <a:ext uri="{FF2B5EF4-FFF2-40B4-BE49-F238E27FC236}">
                    <a16:creationId xmlns:a16="http://schemas.microsoft.com/office/drawing/2014/main" id="{802E2F30-37EA-40B6-9E28-5B21ABC57728}"/>
                  </a:ext>
                </a:extLst>
              </p:cNvPr>
              <p:cNvSpPr/>
              <p:nvPr/>
            </p:nvSpPr>
            <p:spPr>
              <a:xfrm rot="10800000" flipH="1">
                <a:off x="8382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 52">
                <a:extLst>
                  <a:ext uri="{FF2B5EF4-FFF2-40B4-BE49-F238E27FC236}">
                    <a16:creationId xmlns:a16="http://schemas.microsoft.com/office/drawing/2014/main" id="{AFC998E6-B4DE-4409-B5C0-82B31E180230}"/>
                  </a:ext>
                </a:extLst>
              </p:cNvPr>
              <p:cNvSpPr/>
              <p:nvPr/>
            </p:nvSpPr>
            <p:spPr>
              <a:xfrm rot="10800000">
                <a:off x="31242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Freeform 53">
                <a:extLst>
                  <a:ext uri="{FF2B5EF4-FFF2-40B4-BE49-F238E27FC236}">
                    <a16:creationId xmlns:a16="http://schemas.microsoft.com/office/drawing/2014/main" id="{9D4A60D2-2761-425C-BC3E-21A01BC455D5}"/>
                  </a:ext>
                </a:extLst>
              </p:cNvPr>
              <p:cNvSpPr/>
              <p:nvPr/>
            </p:nvSpPr>
            <p:spPr>
              <a:xfrm rot="10800000">
                <a:off x="2667000" y="24384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 54">
                <a:extLst>
                  <a:ext uri="{FF2B5EF4-FFF2-40B4-BE49-F238E27FC236}">
                    <a16:creationId xmlns:a16="http://schemas.microsoft.com/office/drawing/2014/main" id="{CE4AA4B6-35CF-446C-A704-E269BD311429}"/>
                  </a:ext>
                </a:extLst>
              </p:cNvPr>
              <p:cNvSpPr/>
              <p:nvPr/>
            </p:nvSpPr>
            <p:spPr>
              <a:xfrm>
                <a:off x="2667000" y="24384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CCFD659-4851-4827-B80A-67BE8C4FADFF}"/>
                  </a:ext>
                </a:extLst>
              </p:cNvPr>
              <p:cNvCxnSpPr/>
              <p:nvPr/>
            </p:nvCxnSpPr>
            <p:spPr>
              <a:xfrm flipV="1">
                <a:off x="381000" y="2209800"/>
                <a:ext cx="1219200" cy="6096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63373CF-5D17-4900-B779-A6B3E1901F20}"/>
                  </a:ext>
                </a:extLst>
              </p:cNvPr>
              <p:cNvCxnSpPr/>
              <p:nvPr/>
            </p:nvCxnSpPr>
            <p:spPr>
              <a:xfrm flipV="1">
                <a:off x="990600" y="2209800"/>
                <a:ext cx="1524000" cy="76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609EA73-AC39-4677-806D-CB3856A6E11D}"/>
                  </a:ext>
                </a:extLst>
              </p:cNvPr>
              <p:cNvCxnSpPr/>
              <p:nvPr/>
            </p:nvCxnSpPr>
            <p:spPr>
              <a:xfrm>
                <a:off x="19050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8BFAB3E-2D5D-430C-8804-DEACC62A0AEC}"/>
                  </a:ext>
                </a:extLst>
              </p:cNvPr>
              <p:cNvCxnSpPr/>
              <p:nvPr/>
            </p:nvCxnSpPr>
            <p:spPr>
              <a:xfrm>
                <a:off x="28194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FDF0FBE-720C-4DD5-B05D-5DCE6D80BE87}"/>
                  </a:ext>
                </a:extLst>
              </p:cNvPr>
              <p:cNvCxnSpPr/>
              <p:nvPr/>
            </p:nvCxnSpPr>
            <p:spPr>
              <a:xfrm flipV="1">
                <a:off x="1999593" y="2209800"/>
                <a:ext cx="1429407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388AB18-63C6-4C3F-A705-5468332A1EE3}"/>
                  </a:ext>
                </a:extLst>
              </p:cNvPr>
              <p:cNvCxnSpPr/>
              <p:nvPr/>
            </p:nvCxnSpPr>
            <p:spPr>
              <a:xfrm>
                <a:off x="838200" y="2133600"/>
                <a:ext cx="1524000" cy="76200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6BB0994-3E61-46FA-BFE1-72AAC38543AD}"/>
                  </a:ext>
                </a:extLst>
              </p:cNvPr>
              <p:cNvCxnSpPr/>
              <p:nvPr/>
            </p:nvCxnSpPr>
            <p:spPr>
              <a:xfrm>
                <a:off x="990600" y="2209800"/>
                <a:ext cx="1471448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8FEE666-0210-4389-BEE1-E77A6A74AD44}"/>
                  </a:ext>
                </a:extLst>
              </p:cNvPr>
              <p:cNvSpPr txBox="1"/>
              <p:nvPr/>
            </p:nvSpPr>
            <p:spPr>
              <a:xfrm>
                <a:off x="1344033" y="1500481"/>
                <a:ext cx="687881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C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D7F4B6A-3276-432F-9358-83948554A35F}"/>
                  </a:ext>
                </a:extLst>
              </p:cNvPr>
              <p:cNvSpPr txBox="1"/>
              <p:nvPr/>
            </p:nvSpPr>
            <p:spPr>
              <a:xfrm>
                <a:off x="1894337" y="1773296"/>
                <a:ext cx="550304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O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2594F15-0B85-4DC2-9E59-324D39373A82}"/>
                  </a:ext>
                </a:extLst>
              </p:cNvPr>
              <p:cNvSpPr txBox="1"/>
              <p:nvPr/>
            </p:nvSpPr>
            <p:spPr>
              <a:xfrm>
                <a:off x="2307065" y="1500481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  <a:cs typeface="Aharoni" pitchFamily="2" charset="-79"/>
                  </a:rPr>
                  <a:t>A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75D9B5D-7C42-420F-B794-0AD9A24CB61D}"/>
                  </a:ext>
                </a:extLst>
              </p:cNvPr>
              <p:cNvSpPr txBox="1"/>
              <p:nvPr/>
            </p:nvSpPr>
            <p:spPr>
              <a:xfrm>
                <a:off x="2719794" y="2046111"/>
                <a:ext cx="1011513" cy="82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n w="12700">
                      <a:solidFill>
                        <a:srgbClr val="002060"/>
                      </a:solidFill>
                    </a:ln>
                    <a:solidFill>
                      <a:srgbClr val="C8A440"/>
                    </a:solidFill>
                    <a:latin typeface="Agency FB" pitchFamily="34" charset="0"/>
                  </a:rPr>
                  <a:t>ME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24F2766-3DBE-4D0D-933D-5EF575B3289B}"/>
                  </a:ext>
                </a:extLst>
              </p:cNvPr>
              <p:cNvSpPr txBox="1"/>
              <p:nvPr/>
            </p:nvSpPr>
            <p:spPr>
              <a:xfrm>
                <a:off x="931304" y="1773296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B</a:t>
                </a:r>
              </a:p>
            </p:txBody>
          </p:sp>
          <p:sp>
            <p:nvSpPr>
              <p:cNvPr id="65" name="Freeform 67">
                <a:extLst>
                  <a:ext uri="{FF2B5EF4-FFF2-40B4-BE49-F238E27FC236}">
                    <a16:creationId xmlns:a16="http://schemas.microsoft.com/office/drawing/2014/main" id="{0CA75DAE-DA27-4672-8C76-DA19960E7B2C}"/>
                  </a:ext>
                </a:extLst>
              </p:cNvPr>
              <p:cNvSpPr/>
              <p:nvPr/>
            </p:nvSpPr>
            <p:spPr>
              <a:xfrm rot="10800000">
                <a:off x="22098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0F0DF4-8167-4D22-B591-4FC8EFBF2863}"/>
                </a:ext>
              </a:extLst>
            </p:cNvPr>
            <p:cNvSpPr txBox="1"/>
            <p:nvPr/>
          </p:nvSpPr>
          <p:spPr>
            <a:xfrm>
              <a:off x="2438400" y="3429001"/>
              <a:ext cx="3201759" cy="52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Georgia" pitchFamily="18" charset="0"/>
                </a:rPr>
                <a:t>University of Pittsburgh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EC87D697-7051-4EBF-83F9-B66F53BDF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8" y="5938123"/>
            <a:ext cx="2089644" cy="79711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4BF8A8-83AC-486E-B23C-E456C7326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985" y="5023893"/>
            <a:ext cx="2328047" cy="797374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A27F8E3E-F92D-4F9F-B13B-3C4B699D02ED}"/>
              </a:ext>
            </a:extLst>
          </p:cNvPr>
          <p:cNvSpPr/>
          <p:nvPr/>
        </p:nvSpPr>
        <p:spPr>
          <a:xfrm>
            <a:off x="461245" y="5673244"/>
            <a:ext cx="1502863" cy="836022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CoDOT</a:t>
            </a:r>
            <a:r>
              <a:rPr lang="en-US" dirty="0"/>
              <a:t> Design Procedure</a:t>
            </a:r>
          </a:p>
        </p:txBody>
      </p:sp>
    </p:spTree>
    <p:extLst>
      <p:ext uri="{BB962C8B-B14F-4D97-AF65-F5344CB8AC3E}">
        <p14:creationId xmlns:p14="http://schemas.microsoft.com/office/powerpoint/2010/main" val="2379174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composite pavement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4058B-BD16-4175-9BAD-D2D4B63F0A26}"/>
              </a:ext>
            </a:extLst>
          </p:cNvPr>
          <p:cNvSpPr txBox="1"/>
          <p:nvPr/>
        </p:nvSpPr>
        <p:spPr>
          <a:xfrm>
            <a:off x="3835140" y="2909679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HMA Thickness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EC2EB-8A82-46B6-81B6-323C60AB8290}"/>
              </a:ext>
            </a:extLst>
          </p:cNvPr>
          <p:cNvSpPr txBox="1"/>
          <p:nvPr/>
        </p:nvSpPr>
        <p:spPr>
          <a:xfrm>
            <a:off x="5295899" y="5104922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&lt;</a:t>
            </a:r>
            <a:r>
              <a:rPr lang="en-US" sz="2400" dirty="0"/>
              <a:t> 6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68D81-C835-48BF-9DBA-EBB5BB668F2C}"/>
              </a:ext>
            </a:extLst>
          </p:cNvPr>
          <p:cNvSpPr txBox="1"/>
          <p:nvPr/>
        </p:nvSpPr>
        <p:spPr>
          <a:xfrm>
            <a:off x="9410220" y="514924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6 in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B957E1-2158-4EFB-A73D-CD2EFFF27467}"/>
              </a:ext>
            </a:extLst>
          </p:cNvPr>
          <p:cNvCxnSpPr>
            <a:cxnSpLocks/>
          </p:cNvCxnSpPr>
          <p:nvPr/>
        </p:nvCxnSpPr>
        <p:spPr>
          <a:xfrm flipV="1">
            <a:off x="5659463" y="5382992"/>
            <a:ext cx="873073" cy="455841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06AA4A-E9E3-4FBD-B704-716D2151980B}"/>
              </a:ext>
            </a:extLst>
          </p:cNvPr>
          <p:cNvCxnSpPr>
            <a:cxnSpLocks/>
          </p:cNvCxnSpPr>
          <p:nvPr/>
        </p:nvCxnSpPr>
        <p:spPr>
          <a:xfrm flipH="1" flipV="1">
            <a:off x="8863020" y="5338288"/>
            <a:ext cx="602618" cy="502399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1CB26673-46E6-4611-A06B-641389DF37F4}"/>
              </a:ext>
            </a:extLst>
          </p:cNvPr>
          <p:cNvSpPr/>
          <p:nvPr/>
        </p:nvSpPr>
        <p:spPr>
          <a:xfrm>
            <a:off x="6588934" y="3970322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Whitetopping</a:t>
            </a:r>
            <a:endParaRPr lang="en-US" dirty="0"/>
          </a:p>
          <a:p>
            <a:pPr algn="ctr"/>
            <a:r>
              <a:rPr lang="en-US" dirty="0"/>
              <a:t>(COA)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5760666" y="4927991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16BA22-2BB3-4EB1-9034-3FF918961EC7}"/>
              </a:ext>
            </a:extLst>
          </p:cNvPr>
          <p:cNvSpPr txBox="1"/>
          <p:nvPr/>
        </p:nvSpPr>
        <p:spPr>
          <a:xfrm>
            <a:off x="2472836" y="3130013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&lt; 3 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ED645-58EB-4D0F-9097-6AD6D64C4A07}"/>
              </a:ext>
            </a:extLst>
          </p:cNvPr>
          <p:cNvSpPr txBox="1"/>
          <p:nvPr/>
        </p:nvSpPr>
        <p:spPr>
          <a:xfrm>
            <a:off x="7467600" y="2976027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3 in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AC355-8385-441E-A8FD-FC44ABC34D0B}"/>
              </a:ext>
            </a:extLst>
          </p:cNvPr>
          <p:cNvCxnSpPr>
            <a:cxnSpLocks/>
          </p:cNvCxnSpPr>
          <p:nvPr/>
        </p:nvCxnSpPr>
        <p:spPr>
          <a:xfrm flipV="1">
            <a:off x="3748047" y="3073042"/>
            <a:ext cx="830802" cy="807149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E20C20-F085-4D01-84F8-5D19F9BCAE01}"/>
              </a:ext>
            </a:extLst>
          </p:cNvPr>
          <p:cNvCxnSpPr>
            <a:cxnSpLocks/>
          </p:cNvCxnSpPr>
          <p:nvPr/>
        </p:nvCxnSpPr>
        <p:spPr>
          <a:xfrm flipH="1" flipV="1">
            <a:off x="7009880" y="3124500"/>
            <a:ext cx="457720" cy="641723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5A1661F1-F66E-4F56-A967-0BAE7D494CB8}"/>
              </a:ext>
            </a:extLst>
          </p:cNvPr>
          <p:cNvSpPr/>
          <p:nvPr/>
        </p:nvSpPr>
        <p:spPr>
          <a:xfrm>
            <a:off x="9186101" y="5838833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Conventional </a:t>
            </a:r>
            <a:r>
              <a:rPr lang="en-US" dirty="0" err="1"/>
              <a:t>Whitetopping</a:t>
            </a:r>
            <a:r>
              <a:rPr lang="en-US" dirty="0"/>
              <a:t> (UCOA)</a:t>
            </a:r>
          </a:p>
        </p:txBody>
      </p:sp>
      <p:pic>
        <p:nvPicPr>
          <p:cNvPr id="35" name="Picture 34" descr="A picture containing furniture, table, worktable&#10;&#10;Description automatically generated">
            <a:extLst>
              <a:ext uri="{FF2B5EF4-FFF2-40B4-BE49-F238E27FC236}">
                <a16:creationId xmlns:a16="http://schemas.microsoft.com/office/drawing/2014/main" id="{1ACEA873-AC59-4193-AE8E-A7DCDDA8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47" y="1488295"/>
            <a:ext cx="3919538" cy="14350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811FF7-1C8D-4882-9DC8-49DB2070C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319" y="3751931"/>
            <a:ext cx="1851127" cy="6340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5A2702-D093-4793-B197-2C591DDB8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8587" y="4620612"/>
            <a:ext cx="1185364" cy="151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30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E911-BAA4-480F-8496-0DCF0BD4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 Asphalt Overlay Design Options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A862199-D6A2-45BE-826C-294EB31BB06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340596"/>
              </p:ext>
            </p:extLst>
          </p:nvPr>
        </p:nvGraphicFramePr>
        <p:xfrm>
          <a:off x="838200" y="1752600"/>
          <a:ext cx="10515600" cy="3865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4FCD747-C8DD-440D-AA65-348C00A301C0}"/>
              </a:ext>
            </a:extLst>
          </p:cNvPr>
          <p:cNvSpPr/>
          <p:nvPr/>
        </p:nvSpPr>
        <p:spPr>
          <a:xfrm>
            <a:off x="685800" y="2133600"/>
            <a:ext cx="2743200" cy="31242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15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A7FA-4C2F-4C4D-BB84-641581810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#3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20BE0-149E-4980-A3A5-4722F9566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8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A7FA-4C2F-4C4D-BB84-641581810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20BE0-149E-4980-A3A5-4722F9566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82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311" y="2302934"/>
            <a:ext cx="10419645" cy="2970741"/>
          </a:xfrm>
        </p:spPr>
        <p:txBody>
          <a:bodyPr/>
          <a:lstStyle/>
          <a:p>
            <a:r>
              <a:rPr lang="en-US" dirty="0"/>
              <a:t>Conventional </a:t>
            </a:r>
            <a:r>
              <a:rPr lang="en-US" dirty="0" err="1"/>
              <a:t>Whitetopping</a:t>
            </a:r>
            <a:r>
              <a:rPr lang="en-US" dirty="0"/>
              <a:t> (COA)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3D43F3F3-B57E-4E2A-AD44-5C4B59726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905000"/>
            <a:ext cx="5320540" cy="167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5E7842-9B94-42F0-A8FA-E6320B826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" y="5911210"/>
            <a:ext cx="2743200" cy="9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60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PaveME</a:t>
            </a:r>
            <a:r>
              <a:rPr lang="en-US" sz="4000" dirty="0">
                <a:solidFill>
                  <a:srgbClr val="FFFFFF"/>
                </a:solidFill>
              </a:rPr>
              <a:t> – Conventional </a:t>
            </a:r>
            <a:r>
              <a:rPr lang="en-US" sz="4000" dirty="0" err="1">
                <a:solidFill>
                  <a:srgbClr val="FFFFFF"/>
                </a:solidFill>
              </a:rPr>
              <a:t>Whitetopping</a:t>
            </a:r>
            <a:r>
              <a:rPr lang="en-US" sz="4000" dirty="0">
                <a:solidFill>
                  <a:srgbClr val="FFFFFF"/>
                </a:solidFill>
              </a:rPr>
              <a:t> (COA)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F9B788-8F51-478F-81B0-1CCB93892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" y="5911210"/>
            <a:ext cx="2743200" cy="939567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A8C04A2-DBB5-4515-A1B6-0D47A4105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832841"/>
              </p:ext>
            </p:extLst>
          </p:nvPr>
        </p:nvGraphicFramePr>
        <p:xfrm>
          <a:off x="2108200" y="2133600"/>
          <a:ext cx="7975600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>
                  <a:extLst>
                    <a:ext uri="{9D8B030D-6E8A-4147-A177-3AD203B41FA5}">
                      <a16:colId xmlns:a16="http://schemas.microsoft.com/office/drawing/2014/main" val="36821845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196317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3266425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15066838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Design </a:t>
                      </a:r>
                    </a:p>
                    <a:p>
                      <a:pPr algn="ctr"/>
                      <a:r>
                        <a:rPr lang="en-US" dirty="0"/>
                        <a:t>JPCP on AC 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Overlay</a:t>
                      </a:r>
                    </a:p>
                    <a:p>
                      <a:pPr algn="ctr"/>
                      <a:r>
                        <a:rPr lang="en-US" dirty="0"/>
                        <a:t>JPCP over 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SJPCP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792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Slab 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/>
                        <a:t>&gt;</a:t>
                      </a:r>
                      <a:r>
                        <a:rPr lang="en-US" dirty="0"/>
                        <a:t> 6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&gt;</a:t>
                      </a:r>
                      <a:r>
                        <a:rPr lang="en-US" dirty="0"/>
                        <a:t> 6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4 - 8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551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Slab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12-20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12-20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5 - 8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86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 Stiffness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Reduced based on % Fatigue cracking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 65% fatigue cracking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796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Structural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Slab= PCC + 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/>
                        <a:t>Slab= PCC + 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/>
                        <a:t>Slab= PCC + 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66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Calibration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pavements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New pavements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BCOA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138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384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04800" y="1524000"/>
            <a:ext cx="563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JPCP Layer Properties: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erodibility index based on the layer that will be pumped.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rgbClr val="FFFFFF"/>
                </a:solidFill>
              </a:rPr>
              <a:t>PaveME</a:t>
            </a:r>
            <a:r>
              <a:rPr lang="en-US" sz="4400" dirty="0">
                <a:solidFill>
                  <a:srgbClr val="FFFFFF"/>
                </a:solidFill>
              </a:rPr>
              <a:t> – Conventional </a:t>
            </a:r>
            <a:r>
              <a:rPr lang="en-US" sz="4400" dirty="0" err="1">
                <a:solidFill>
                  <a:srgbClr val="FFFFFF"/>
                </a:solidFill>
              </a:rPr>
              <a:t>Whitetopping</a:t>
            </a:r>
            <a:r>
              <a:rPr lang="en-US" sz="4400" dirty="0">
                <a:solidFill>
                  <a:srgbClr val="FFFFFF"/>
                </a:solidFill>
              </a:rPr>
              <a:t> (COA)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FA701-7539-45D0-8381-23E6DB8E089C}"/>
              </a:ext>
            </a:extLst>
          </p:cNvPr>
          <p:cNvSpPr/>
          <p:nvPr/>
        </p:nvSpPr>
        <p:spPr>
          <a:xfrm>
            <a:off x="5334000" y="4201656"/>
            <a:ext cx="4114800" cy="37034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8B896-6DF7-4179-A962-B646FE452C7F}"/>
              </a:ext>
            </a:extLst>
          </p:cNvPr>
          <p:cNvSpPr/>
          <p:nvPr/>
        </p:nvSpPr>
        <p:spPr>
          <a:xfrm>
            <a:off x="5334000" y="4572000"/>
            <a:ext cx="4114800" cy="10668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611A9E-61A2-474A-993E-1310C548C98A}"/>
              </a:ext>
            </a:extLst>
          </p:cNvPr>
          <p:cNvSpPr/>
          <p:nvPr/>
        </p:nvSpPr>
        <p:spPr>
          <a:xfrm>
            <a:off x="5334000" y="3869411"/>
            <a:ext cx="4114800" cy="3703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3916DA-C0D1-4FBF-8BF5-43EB540BDB0A}"/>
              </a:ext>
            </a:extLst>
          </p:cNvPr>
          <p:cNvSpPr/>
          <p:nvPr/>
        </p:nvSpPr>
        <p:spPr>
          <a:xfrm>
            <a:off x="5334000" y="3486476"/>
            <a:ext cx="4114800" cy="370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52100-6925-4420-8725-85C23AC85178}"/>
              </a:ext>
            </a:extLst>
          </p:cNvPr>
          <p:cNvSpPr txBox="1"/>
          <p:nvPr/>
        </p:nvSpPr>
        <p:spPr>
          <a:xfrm>
            <a:off x="6781800" y="505479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Subgrade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921D0-278F-49C6-92BB-D7D0B8BD081A}"/>
              </a:ext>
            </a:extLst>
          </p:cNvPr>
          <p:cNvSpPr txBox="1"/>
          <p:nvPr/>
        </p:nvSpPr>
        <p:spPr>
          <a:xfrm>
            <a:off x="6629400" y="425469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684B5-711D-4313-8007-72A144E9E4D6}"/>
              </a:ext>
            </a:extLst>
          </p:cNvPr>
          <p:cNvSpPr txBox="1"/>
          <p:nvPr/>
        </p:nvSpPr>
        <p:spPr>
          <a:xfrm>
            <a:off x="6629400" y="3931145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408681-4DFB-4310-A03A-9680E20F9A4D}"/>
              </a:ext>
            </a:extLst>
          </p:cNvPr>
          <p:cNvSpPr txBox="1"/>
          <p:nvPr/>
        </p:nvSpPr>
        <p:spPr>
          <a:xfrm>
            <a:off x="6629400" y="353076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PCC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24D829-A506-4414-AC6F-881A8CFBDAA0}"/>
              </a:ext>
            </a:extLst>
          </p:cNvPr>
          <p:cNvSpPr/>
          <p:nvPr/>
        </p:nvSpPr>
        <p:spPr>
          <a:xfrm>
            <a:off x="6629399" y="3838545"/>
            <a:ext cx="142875" cy="447706"/>
          </a:xfrm>
          <a:custGeom>
            <a:avLst/>
            <a:gdLst>
              <a:gd name="connsiteX0" fmla="*/ 0 w 152400"/>
              <a:gd name="connsiteY0" fmla="*/ 0 h 390525"/>
              <a:gd name="connsiteX1" fmla="*/ 28575 w 152400"/>
              <a:gd name="connsiteY1" fmla="*/ 47625 h 390525"/>
              <a:gd name="connsiteX2" fmla="*/ 57150 w 152400"/>
              <a:gd name="connsiteY2" fmla="*/ 76200 h 390525"/>
              <a:gd name="connsiteX3" fmla="*/ 28575 w 152400"/>
              <a:gd name="connsiteY3" fmla="*/ 95250 h 390525"/>
              <a:gd name="connsiteX4" fmla="*/ 57150 w 152400"/>
              <a:gd name="connsiteY4" fmla="*/ 180975 h 390525"/>
              <a:gd name="connsiteX5" fmla="*/ 104775 w 152400"/>
              <a:gd name="connsiteY5" fmla="*/ 209550 h 390525"/>
              <a:gd name="connsiteX6" fmla="*/ 152400 w 152400"/>
              <a:gd name="connsiteY6" fmla="*/ 266700 h 390525"/>
              <a:gd name="connsiteX7" fmla="*/ 133350 w 152400"/>
              <a:gd name="connsiteY7" fmla="*/ 314325 h 390525"/>
              <a:gd name="connsiteX8" fmla="*/ 123825 w 152400"/>
              <a:gd name="connsiteY8" fmla="*/ 342900 h 390525"/>
              <a:gd name="connsiteX9" fmla="*/ 123825 w 152400"/>
              <a:gd name="connsiteY9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" h="390525">
                <a:moveTo>
                  <a:pt x="0" y="0"/>
                </a:moveTo>
                <a:cubicBezTo>
                  <a:pt x="9525" y="15875"/>
                  <a:pt x="17467" y="32814"/>
                  <a:pt x="28575" y="47625"/>
                </a:cubicBezTo>
                <a:cubicBezTo>
                  <a:pt x="36657" y="58401"/>
                  <a:pt x="57150" y="62730"/>
                  <a:pt x="57150" y="76200"/>
                </a:cubicBezTo>
                <a:cubicBezTo>
                  <a:pt x="57150" y="87648"/>
                  <a:pt x="38100" y="88900"/>
                  <a:pt x="28575" y="95250"/>
                </a:cubicBezTo>
                <a:cubicBezTo>
                  <a:pt x="38100" y="123825"/>
                  <a:pt x="31322" y="165478"/>
                  <a:pt x="57150" y="180975"/>
                </a:cubicBezTo>
                <a:cubicBezTo>
                  <a:pt x="73025" y="190500"/>
                  <a:pt x="89964" y="198442"/>
                  <a:pt x="104775" y="209550"/>
                </a:cubicBezTo>
                <a:cubicBezTo>
                  <a:pt x="129221" y="227885"/>
                  <a:pt x="136266" y="242499"/>
                  <a:pt x="152400" y="266700"/>
                </a:cubicBezTo>
                <a:cubicBezTo>
                  <a:pt x="146050" y="282575"/>
                  <a:pt x="139353" y="298316"/>
                  <a:pt x="133350" y="314325"/>
                </a:cubicBezTo>
                <a:cubicBezTo>
                  <a:pt x="129825" y="323726"/>
                  <a:pt x="125070" y="332937"/>
                  <a:pt x="123825" y="342900"/>
                </a:cubicBezTo>
                <a:cubicBezTo>
                  <a:pt x="121856" y="358652"/>
                  <a:pt x="123825" y="374650"/>
                  <a:pt x="123825" y="3905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F76FB6-4C5F-425D-8C23-EB48CCB1027E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656188" y="3522799"/>
            <a:ext cx="0" cy="370344"/>
          </a:xfrm>
          <a:prstGeom prst="line">
            <a:avLst/>
          </a:prstGeom>
          <a:ln w="19050">
            <a:solidFill>
              <a:srgbClr val="0B0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136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04800" y="1533553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JPCP Layer Properties: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Full friction recommended for life of the pavement (MOP).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rgbClr val="FFFFFF"/>
                </a:solidFill>
              </a:rPr>
              <a:t>PaveME</a:t>
            </a:r>
            <a:r>
              <a:rPr lang="en-US" sz="4400" dirty="0">
                <a:solidFill>
                  <a:srgbClr val="FFFFFF"/>
                </a:solidFill>
              </a:rPr>
              <a:t> – Conventional </a:t>
            </a:r>
            <a:r>
              <a:rPr lang="en-US" sz="4400" dirty="0" err="1">
                <a:solidFill>
                  <a:srgbClr val="FFFFFF"/>
                </a:solidFill>
              </a:rPr>
              <a:t>Whitetopping</a:t>
            </a:r>
            <a:r>
              <a:rPr lang="en-US" sz="4400" dirty="0">
                <a:solidFill>
                  <a:srgbClr val="FFFFFF"/>
                </a:solidFill>
              </a:rPr>
              <a:t> (COA)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6C79B-B3C5-4BE2-9429-487E99B12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8" t="51720" r="74540" b="22240"/>
          <a:stretch/>
        </p:blipFill>
        <p:spPr>
          <a:xfrm>
            <a:off x="6248400" y="1752600"/>
            <a:ext cx="4800600" cy="440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86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04800" y="1533553"/>
            <a:ext cx="4680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 Layer Properties: Level 2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Milled thickness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Percent fatigue cracking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7FD63-1629-4610-8EB1-B8D5A12F4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5" t="41111" r="46250" b="8889"/>
          <a:stretch/>
        </p:blipFill>
        <p:spPr>
          <a:xfrm>
            <a:off x="6477000" y="1295400"/>
            <a:ext cx="5143500" cy="51435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rgbClr val="FFFFFF"/>
                </a:solidFill>
              </a:rPr>
              <a:t>PaveME</a:t>
            </a:r>
            <a:r>
              <a:rPr lang="en-US" sz="4400" dirty="0">
                <a:solidFill>
                  <a:srgbClr val="FFFFFF"/>
                </a:solidFill>
              </a:rPr>
              <a:t> – Conventional </a:t>
            </a:r>
            <a:r>
              <a:rPr lang="en-US" sz="4400" dirty="0" err="1">
                <a:solidFill>
                  <a:srgbClr val="FFFFFF"/>
                </a:solidFill>
              </a:rPr>
              <a:t>Whitetopping</a:t>
            </a:r>
            <a:r>
              <a:rPr lang="en-US" sz="4400" dirty="0">
                <a:solidFill>
                  <a:srgbClr val="FFFFFF"/>
                </a:solidFill>
              </a:rPr>
              <a:t> (COA)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857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rgbClr val="FFFFFF"/>
                </a:solidFill>
              </a:rPr>
              <a:t>PaveME</a:t>
            </a:r>
            <a:r>
              <a:rPr lang="en-US" sz="4400" dirty="0">
                <a:solidFill>
                  <a:srgbClr val="FFFFFF"/>
                </a:solidFill>
              </a:rPr>
              <a:t> – Conventional </a:t>
            </a:r>
            <a:r>
              <a:rPr lang="en-US" sz="4400" dirty="0" err="1">
                <a:solidFill>
                  <a:srgbClr val="FFFFFF"/>
                </a:solidFill>
              </a:rPr>
              <a:t>Whitetopping</a:t>
            </a:r>
            <a:r>
              <a:rPr lang="en-US" sz="4400" dirty="0">
                <a:solidFill>
                  <a:srgbClr val="FFFFFF"/>
                </a:solidFill>
              </a:rPr>
              <a:t> (COA)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396A4C-7772-4CFB-A56D-BA905C9D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851" y="3352800"/>
            <a:ext cx="7871549" cy="3023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04800" y="1533553"/>
            <a:ext cx="4680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 Layer Properties: Level 3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Milled thickness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Percent fatigue cracking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7671A5-16CD-4E42-8743-14951F5B0270}"/>
              </a:ext>
            </a:extLst>
          </p:cNvPr>
          <p:cNvSpPr/>
          <p:nvPr/>
        </p:nvSpPr>
        <p:spPr>
          <a:xfrm>
            <a:off x="2743200" y="4461066"/>
            <a:ext cx="9525000" cy="22098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42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33375" y="1771471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Pavement structure:</a:t>
            </a:r>
          </a:p>
          <a:p>
            <a:r>
              <a:rPr lang="en-US" sz="2400" b="1" dirty="0"/>
              <a:t>Must have 2 layers below the AC layer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rgbClr val="FFFFFF"/>
                </a:solidFill>
              </a:rPr>
              <a:t>PaveME</a:t>
            </a:r>
            <a:r>
              <a:rPr lang="en-US" sz="4400" dirty="0">
                <a:solidFill>
                  <a:srgbClr val="FFFFFF"/>
                </a:solidFill>
              </a:rPr>
              <a:t> – Conventional </a:t>
            </a:r>
            <a:r>
              <a:rPr lang="en-US" sz="4400" dirty="0" err="1">
                <a:solidFill>
                  <a:srgbClr val="FFFFFF"/>
                </a:solidFill>
              </a:rPr>
              <a:t>Whitetopping</a:t>
            </a:r>
            <a:r>
              <a:rPr lang="en-US" sz="4400" dirty="0">
                <a:solidFill>
                  <a:srgbClr val="FFFFFF"/>
                </a:solidFill>
              </a:rPr>
              <a:t> (COA)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FA701-7539-45D0-8381-23E6DB8E089C}"/>
              </a:ext>
            </a:extLst>
          </p:cNvPr>
          <p:cNvSpPr/>
          <p:nvPr/>
        </p:nvSpPr>
        <p:spPr>
          <a:xfrm>
            <a:off x="5334000" y="4201656"/>
            <a:ext cx="4114800" cy="37034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8B896-6DF7-4179-A962-B646FE452C7F}"/>
              </a:ext>
            </a:extLst>
          </p:cNvPr>
          <p:cNvSpPr/>
          <p:nvPr/>
        </p:nvSpPr>
        <p:spPr>
          <a:xfrm>
            <a:off x="5334000" y="4572000"/>
            <a:ext cx="4114800" cy="10668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611A9E-61A2-474A-993E-1310C548C98A}"/>
              </a:ext>
            </a:extLst>
          </p:cNvPr>
          <p:cNvSpPr/>
          <p:nvPr/>
        </p:nvSpPr>
        <p:spPr>
          <a:xfrm>
            <a:off x="5334000" y="3869411"/>
            <a:ext cx="4114800" cy="3703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3916DA-C0D1-4FBF-8BF5-43EB540BDB0A}"/>
              </a:ext>
            </a:extLst>
          </p:cNvPr>
          <p:cNvSpPr/>
          <p:nvPr/>
        </p:nvSpPr>
        <p:spPr>
          <a:xfrm>
            <a:off x="5334000" y="3486476"/>
            <a:ext cx="4114800" cy="370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52100-6925-4420-8725-85C23AC85178}"/>
              </a:ext>
            </a:extLst>
          </p:cNvPr>
          <p:cNvSpPr txBox="1"/>
          <p:nvPr/>
        </p:nvSpPr>
        <p:spPr>
          <a:xfrm>
            <a:off x="6781800" y="505479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Subgrade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921D0-278F-49C6-92BB-D7D0B8BD081A}"/>
              </a:ext>
            </a:extLst>
          </p:cNvPr>
          <p:cNvSpPr txBox="1"/>
          <p:nvPr/>
        </p:nvSpPr>
        <p:spPr>
          <a:xfrm>
            <a:off x="6629400" y="425469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684B5-711D-4313-8007-72A144E9E4D6}"/>
              </a:ext>
            </a:extLst>
          </p:cNvPr>
          <p:cNvSpPr txBox="1"/>
          <p:nvPr/>
        </p:nvSpPr>
        <p:spPr>
          <a:xfrm>
            <a:off x="6629400" y="3931145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408681-4DFB-4310-A03A-9680E20F9A4D}"/>
              </a:ext>
            </a:extLst>
          </p:cNvPr>
          <p:cNvSpPr txBox="1"/>
          <p:nvPr/>
        </p:nvSpPr>
        <p:spPr>
          <a:xfrm>
            <a:off x="6629400" y="353076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PCC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24D829-A506-4414-AC6F-881A8CFBDAA0}"/>
              </a:ext>
            </a:extLst>
          </p:cNvPr>
          <p:cNvSpPr/>
          <p:nvPr/>
        </p:nvSpPr>
        <p:spPr>
          <a:xfrm>
            <a:off x="6629399" y="3838545"/>
            <a:ext cx="142875" cy="447706"/>
          </a:xfrm>
          <a:custGeom>
            <a:avLst/>
            <a:gdLst>
              <a:gd name="connsiteX0" fmla="*/ 0 w 152400"/>
              <a:gd name="connsiteY0" fmla="*/ 0 h 390525"/>
              <a:gd name="connsiteX1" fmla="*/ 28575 w 152400"/>
              <a:gd name="connsiteY1" fmla="*/ 47625 h 390525"/>
              <a:gd name="connsiteX2" fmla="*/ 57150 w 152400"/>
              <a:gd name="connsiteY2" fmla="*/ 76200 h 390525"/>
              <a:gd name="connsiteX3" fmla="*/ 28575 w 152400"/>
              <a:gd name="connsiteY3" fmla="*/ 95250 h 390525"/>
              <a:gd name="connsiteX4" fmla="*/ 57150 w 152400"/>
              <a:gd name="connsiteY4" fmla="*/ 180975 h 390525"/>
              <a:gd name="connsiteX5" fmla="*/ 104775 w 152400"/>
              <a:gd name="connsiteY5" fmla="*/ 209550 h 390525"/>
              <a:gd name="connsiteX6" fmla="*/ 152400 w 152400"/>
              <a:gd name="connsiteY6" fmla="*/ 266700 h 390525"/>
              <a:gd name="connsiteX7" fmla="*/ 133350 w 152400"/>
              <a:gd name="connsiteY7" fmla="*/ 314325 h 390525"/>
              <a:gd name="connsiteX8" fmla="*/ 123825 w 152400"/>
              <a:gd name="connsiteY8" fmla="*/ 342900 h 390525"/>
              <a:gd name="connsiteX9" fmla="*/ 123825 w 152400"/>
              <a:gd name="connsiteY9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" h="390525">
                <a:moveTo>
                  <a:pt x="0" y="0"/>
                </a:moveTo>
                <a:cubicBezTo>
                  <a:pt x="9525" y="15875"/>
                  <a:pt x="17467" y="32814"/>
                  <a:pt x="28575" y="47625"/>
                </a:cubicBezTo>
                <a:cubicBezTo>
                  <a:pt x="36657" y="58401"/>
                  <a:pt x="57150" y="62730"/>
                  <a:pt x="57150" y="76200"/>
                </a:cubicBezTo>
                <a:cubicBezTo>
                  <a:pt x="57150" y="87648"/>
                  <a:pt x="38100" y="88900"/>
                  <a:pt x="28575" y="95250"/>
                </a:cubicBezTo>
                <a:cubicBezTo>
                  <a:pt x="38100" y="123825"/>
                  <a:pt x="31322" y="165478"/>
                  <a:pt x="57150" y="180975"/>
                </a:cubicBezTo>
                <a:cubicBezTo>
                  <a:pt x="73025" y="190500"/>
                  <a:pt x="89964" y="198442"/>
                  <a:pt x="104775" y="209550"/>
                </a:cubicBezTo>
                <a:cubicBezTo>
                  <a:pt x="129221" y="227885"/>
                  <a:pt x="136266" y="242499"/>
                  <a:pt x="152400" y="266700"/>
                </a:cubicBezTo>
                <a:cubicBezTo>
                  <a:pt x="146050" y="282575"/>
                  <a:pt x="139353" y="298316"/>
                  <a:pt x="133350" y="314325"/>
                </a:cubicBezTo>
                <a:cubicBezTo>
                  <a:pt x="129825" y="323726"/>
                  <a:pt x="125070" y="332937"/>
                  <a:pt x="123825" y="342900"/>
                </a:cubicBezTo>
                <a:cubicBezTo>
                  <a:pt x="121856" y="358652"/>
                  <a:pt x="123825" y="374650"/>
                  <a:pt x="123825" y="3905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F76FB6-4C5F-425D-8C23-EB48CCB1027E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656188" y="3522799"/>
            <a:ext cx="0" cy="370344"/>
          </a:xfrm>
          <a:prstGeom prst="line">
            <a:avLst/>
          </a:prstGeom>
          <a:ln w="19050">
            <a:solidFill>
              <a:srgbClr val="0B0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197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0D2CB-0181-42D1-8112-BB01CCFC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7671113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F48E3-9D4C-4700-8323-9907802FE601}"/>
              </a:ext>
            </a:extLst>
          </p:cNvPr>
          <p:cNvSpPr txBox="1"/>
          <p:nvPr/>
        </p:nvSpPr>
        <p:spPr>
          <a:xfrm>
            <a:off x="4114800" y="2362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US71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7123D1-168C-4BC5-B473-B87C166500A4}"/>
              </a:ext>
            </a:extLst>
          </p:cNvPr>
          <p:cNvSpPr/>
          <p:nvPr/>
        </p:nvSpPr>
        <p:spPr>
          <a:xfrm>
            <a:off x="4305300" y="220027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3D6C2-6D7B-4B19-B572-08AAEF48E1D3}"/>
              </a:ext>
            </a:extLst>
          </p:cNvPr>
          <p:cNvSpPr txBox="1"/>
          <p:nvPr/>
        </p:nvSpPr>
        <p:spPr>
          <a:xfrm>
            <a:off x="301989" y="1737867"/>
            <a:ext cx="2057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Project Location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854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PCC Overlay Types &amp; Corresponding PMED Design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FBF99F-A0AA-4645-836B-A5F83F3CFEC9}"/>
              </a:ext>
            </a:extLst>
          </p:cNvPr>
          <p:cNvSpPr txBox="1">
            <a:spLocks/>
          </p:cNvSpPr>
          <p:nvPr/>
        </p:nvSpPr>
        <p:spPr>
          <a:xfrm>
            <a:off x="857721" y="2286000"/>
            <a:ext cx="9724031" cy="36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377">
              <a:buFont typeface="+mj-lt"/>
              <a:buAutoNum type="arabicPeriod"/>
            </a:pPr>
            <a:r>
              <a:rPr lang="en-US" sz="2600" b="1" dirty="0">
                <a:solidFill>
                  <a:prstClr val="black"/>
                </a:solidFill>
              </a:rPr>
              <a:t>Conventional </a:t>
            </a:r>
            <a:r>
              <a:rPr lang="en-US" sz="2600" b="1" dirty="0" err="1">
                <a:solidFill>
                  <a:prstClr val="black"/>
                </a:solidFill>
              </a:rPr>
              <a:t>Whitetopping</a:t>
            </a:r>
            <a:r>
              <a:rPr lang="en-US" sz="2600" b="1" dirty="0">
                <a:solidFill>
                  <a:prstClr val="black"/>
                </a:solidFill>
              </a:rPr>
              <a:t> (COA) </a:t>
            </a:r>
            <a:r>
              <a:rPr lang="en-US" sz="2600" dirty="0">
                <a:solidFill>
                  <a:prstClr val="black"/>
                </a:solidFill>
              </a:rPr>
              <a:t>–</a:t>
            </a:r>
            <a:r>
              <a:rPr lang="en-US" sz="2600" b="0" i="0" dirty="0">
                <a:solidFill>
                  <a:srgbClr val="4F5D75"/>
                </a:solidFill>
                <a:effectLst/>
              </a:rPr>
              <a:t>Overlay a distressed asphalt with a JPCP.</a:t>
            </a:r>
          </a:p>
          <a:p>
            <a:pPr marL="457200" lvl="1" indent="0" defTabSz="914377">
              <a:buNone/>
            </a:pPr>
            <a:r>
              <a:rPr lang="en-US" sz="2600" b="1" dirty="0"/>
              <a:t>Design: </a:t>
            </a:r>
          </a:p>
          <a:p>
            <a:pPr marL="457200" lvl="1" indent="0" defTabSz="914377">
              <a:buNone/>
            </a:pPr>
            <a:r>
              <a:rPr lang="en-US" sz="2600" b="1" dirty="0"/>
              <a:t>	</a:t>
            </a:r>
            <a:r>
              <a:rPr lang="en-US" sz="2600" dirty="0"/>
              <a:t>Overlay: JPCP over AC </a:t>
            </a:r>
          </a:p>
          <a:p>
            <a:pPr marL="457200" lvl="1" indent="0" defTabSz="914377">
              <a:buNone/>
            </a:pPr>
            <a:endParaRPr lang="en-US" sz="2600" dirty="0">
              <a:solidFill>
                <a:prstClr val="black"/>
              </a:solidFill>
            </a:endParaRPr>
          </a:p>
          <a:p>
            <a:pPr marL="457200" lvl="1" indent="0" defTabSz="914377">
              <a:buNone/>
            </a:pPr>
            <a:endParaRPr lang="en-US" sz="2600" b="1" dirty="0">
              <a:solidFill>
                <a:prstClr val="black"/>
              </a:solidFill>
            </a:endParaRPr>
          </a:p>
          <a:p>
            <a:pPr marL="457200" lvl="1" indent="0" defTabSz="914377">
              <a:buNone/>
            </a:pPr>
            <a:endParaRPr lang="en-US" sz="2600" b="1" dirty="0"/>
          </a:p>
          <a:p>
            <a:pPr marL="457200" lvl="1" indent="0" defTabSz="914377">
              <a:buNone/>
            </a:pPr>
            <a:endParaRPr lang="en-US" b="1" dirty="0"/>
          </a:p>
          <a:p>
            <a:pPr marL="457200" lvl="1" indent="0" defTabSz="914377"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1A89715B-31CF-49DA-9A98-43640ADC4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726" y="4419600"/>
            <a:ext cx="4297656" cy="13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27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362200"/>
            <a:ext cx="5562382" cy="1752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CFF9A7-764C-4E9D-89D8-D0A14622BFA6}"/>
              </a:ext>
            </a:extLst>
          </p:cNvPr>
          <p:cNvSpPr txBox="1"/>
          <p:nvPr/>
        </p:nvSpPr>
        <p:spPr>
          <a:xfrm>
            <a:off x="5715000" y="2514596"/>
            <a:ext cx="7439455" cy="2787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in HMA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in surface and 8 in base mix) </a:t>
            </a: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P200 = 4.3 </a:t>
            </a: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Binder = 7.5%</a:t>
            </a: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voids = 7%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66B770-7EC8-46D1-AACC-DC8AE04C7EA7}"/>
              </a:ext>
            </a:extLst>
          </p:cNvPr>
          <p:cNvSpPr txBox="1"/>
          <p:nvPr/>
        </p:nvSpPr>
        <p:spPr>
          <a:xfrm>
            <a:off x="533400" y="4104486"/>
            <a:ext cx="82261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Subgrade</a:t>
            </a:r>
          </a:p>
          <a:p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P200 = 50%</a:t>
            </a:r>
          </a:p>
          <a:p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k-value = 100 psi/in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0BC9E-20B5-4BE7-BDE5-71F6C51E5FC4}"/>
              </a:ext>
            </a:extLst>
          </p:cNvPr>
          <p:cNvSpPr txBox="1"/>
          <p:nvPr/>
        </p:nvSpPr>
        <p:spPr>
          <a:xfrm>
            <a:off x="841022" y="1707238"/>
            <a:ext cx="791851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24-ft wide HMA Pavement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2CFAB6-E067-4277-A205-ABB4B8E5113E}"/>
              </a:ext>
            </a:extLst>
          </p:cNvPr>
          <p:cNvSpPr txBox="1"/>
          <p:nvPr/>
        </p:nvSpPr>
        <p:spPr>
          <a:xfrm>
            <a:off x="4572000" y="5281642"/>
            <a:ext cx="6629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Distress</a:t>
            </a:r>
            <a:endParaRPr lang="en-US" sz="28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0-8% Fatigue cracking</a:t>
            </a:r>
          </a:p>
          <a:p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Transverse cracking</a:t>
            </a:r>
          </a:p>
        </p:txBody>
      </p:sp>
    </p:spTree>
    <p:extLst>
      <p:ext uri="{BB962C8B-B14F-4D97-AF65-F5344CB8AC3E}">
        <p14:creationId xmlns:p14="http://schemas.microsoft.com/office/powerpoint/2010/main" val="3258808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5562382" cy="175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66B770-7EC8-46D1-AACC-DC8AE04C7EA7}"/>
              </a:ext>
            </a:extLst>
          </p:cNvPr>
          <p:cNvSpPr txBox="1"/>
          <p:nvPr/>
        </p:nvSpPr>
        <p:spPr>
          <a:xfrm>
            <a:off x="1905000" y="3429578"/>
            <a:ext cx="82261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Traffic: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Roadway Classification = Major arterial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Two-way ADT = 4,800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 trucks = 10 percent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life = 20 years</a:t>
            </a:r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= 2 percent compound</a:t>
            </a:r>
          </a:p>
          <a:p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20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5562382" cy="1752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2CFAB6-E067-4277-A205-ABB4B8E5113E}"/>
              </a:ext>
            </a:extLst>
          </p:cNvPr>
          <p:cNvSpPr txBox="1"/>
          <p:nvPr/>
        </p:nvSpPr>
        <p:spPr>
          <a:xfrm>
            <a:off x="5029200" y="3657600"/>
            <a:ext cx="66294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Overlay</a:t>
            </a:r>
          </a:p>
          <a:p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MOR = 600 psi </a:t>
            </a:r>
          </a:p>
          <a:p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E = 6000 </a:t>
            </a:r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ksi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/in</a:t>
            </a:r>
          </a:p>
          <a:p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Thermal </a:t>
            </a:r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coef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= 3.8 x 10</a:t>
            </a:r>
            <a:r>
              <a:rPr lang="en-US" sz="2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/F</a:t>
            </a:r>
          </a:p>
          <a:p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Cement content = 550 </a:t>
            </a:r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lbs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cyd</a:t>
            </a:r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12-ft joints, No Dowels</a:t>
            </a:r>
          </a:p>
        </p:txBody>
      </p:sp>
    </p:spTree>
    <p:extLst>
      <p:ext uri="{BB962C8B-B14F-4D97-AF65-F5344CB8AC3E}">
        <p14:creationId xmlns:p14="http://schemas.microsoft.com/office/powerpoint/2010/main" val="1315953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A821F-CE2D-43EF-8196-4983CC426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7" t="4444" r="16248" b="63334"/>
          <a:stretch/>
        </p:blipFill>
        <p:spPr>
          <a:xfrm>
            <a:off x="596462" y="1676400"/>
            <a:ext cx="1099907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41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04800" y="1533553"/>
            <a:ext cx="495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JPCP Layer Properties: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erodibility index based on the layer that will be pumped – </a:t>
            </a:r>
            <a:r>
              <a:rPr lang="en-US" sz="2400" b="1" dirty="0"/>
              <a:t>poor subgrade (5)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C0F62-73A2-4799-B968-6FC294C2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405524"/>
            <a:ext cx="6652382" cy="51476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E7D37B-3859-4908-B36B-64CA67577550}"/>
              </a:ext>
            </a:extLst>
          </p:cNvPr>
          <p:cNvSpPr/>
          <p:nvPr/>
        </p:nvSpPr>
        <p:spPr>
          <a:xfrm>
            <a:off x="685800" y="3959008"/>
            <a:ext cx="4114800" cy="37034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28A73-9E61-4024-B753-451B86411807}"/>
              </a:ext>
            </a:extLst>
          </p:cNvPr>
          <p:cNvSpPr/>
          <p:nvPr/>
        </p:nvSpPr>
        <p:spPr>
          <a:xfrm>
            <a:off x="685800" y="4329352"/>
            <a:ext cx="4114800" cy="10668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6"/>
                <a:tile tx="0" ty="0" sx="100000" sy="100000" flip="none" algn="tl"/>
              </a:blip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834F59-4C6C-423F-8DAF-A858DB8D1577}"/>
              </a:ext>
            </a:extLst>
          </p:cNvPr>
          <p:cNvSpPr/>
          <p:nvPr/>
        </p:nvSpPr>
        <p:spPr>
          <a:xfrm>
            <a:off x="685800" y="3626763"/>
            <a:ext cx="4114800" cy="3703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074D2E-CC34-40D7-8FD6-2BE1D67D6BFC}"/>
              </a:ext>
            </a:extLst>
          </p:cNvPr>
          <p:cNvSpPr/>
          <p:nvPr/>
        </p:nvSpPr>
        <p:spPr>
          <a:xfrm>
            <a:off x="685800" y="3243828"/>
            <a:ext cx="4114800" cy="370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1DE8C-AF16-4032-9D10-4DFA499A23F6}"/>
              </a:ext>
            </a:extLst>
          </p:cNvPr>
          <p:cNvSpPr txBox="1"/>
          <p:nvPr/>
        </p:nvSpPr>
        <p:spPr>
          <a:xfrm>
            <a:off x="2133600" y="481215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Subgrade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16980C-2C01-4BB3-8308-2F1190137A16}"/>
              </a:ext>
            </a:extLst>
          </p:cNvPr>
          <p:cNvSpPr txBox="1"/>
          <p:nvPr/>
        </p:nvSpPr>
        <p:spPr>
          <a:xfrm>
            <a:off x="1981200" y="401205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1EC57-8D92-4BD8-854F-566B63475069}"/>
              </a:ext>
            </a:extLst>
          </p:cNvPr>
          <p:cNvSpPr txBox="1"/>
          <p:nvPr/>
        </p:nvSpPr>
        <p:spPr>
          <a:xfrm>
            <a:off x="1981200" y="368849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DAB182-0CD9-4D4E-99C7-6EA27593F0DD}"/>
              </a:ext>
            </a:extLst>
          </p:cNvPr>
          <p:cNvSpPr txBox="1"/>
          <p:nvPr/>
        </p:nvSpPr>
        <p:spPr>
          <a:xfrm>
            <a:off x="1981200" y="328811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PCC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FC678EC-1B5C-43DF-94A8-70356BFFA755}"/>
              </a:ext>
            </a:extLst>
          </p:cNvPr>
          <p:cNvSpPr/>
          <p:nvPr/>
        </p:nvSpPr>
        <p:spPr>
          <a:xfrm>
            <a:off x="1981199" y="3595897"/>
            <a:ext cx="142875" cy="447706"/>
          </a:xfrm>
          <a:custGeom>
            <a:avLst/>
            <a:gdLst>
              <a:gd name="connsiteX0" fmla="*/ 0 w 152400"/>
              <a:gd name="connsiteY0" fmla="*/ 0 h 390525"/>
              <a:gd name="connsiteX1" fmla="*/ 28575 w 152400"/>
              <a:gd name="connsiteY1" fmla="*/ 47625 h 390525"/>
              <a:gd name="connsiteX2" fmla="*/ 57150 w 152400"/>
              <a:gd name="connsiteY2" fmla="*/ 76200 h 390525"/>
              <a:gd name="connsiteX3" fmla="*/ 28575 w 152400"/>
              <a:gd name="connsiteY3" fmla="*/ 95250 h 390525"/>
              <a:gd name="connsiteX4" fmla="*/ 57150 w 152400"/>
              <a:gd name="connsiteY4" fmla="*/ 180975 h 390525"/>
              <a:gd name="connsiteX5" fmla="*/ 104775 w 152400"/>
              <a:gd name="connsiteY5" fmla="*/ 209550 h 390525"/>
              <a:gd name="connsiteX6" fmla="*/ 152400 w 152400"/>
              <a:gd name="connsiteY6" fmla="*/ 266700 h 390525"/>
              <a:gd name="connsiteX7" fmla="*/ 133350 w 152400"/>
              <a:gd name="connsiteY7" fmla="*/ 314325 h 390525"/>
              <a:gd name="connsiteX8" fmla="*/ 123825 w 152400"/>
              <a:gd name="connsiteY8" fmla="*/ 342900 h 390525"/>
              <a:gd name="connsiteX9" fmla="*/ 123825 w 152400"/>
              <a:gd name="connsiteY9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" h="390525">
                <a:moveTo>
                  <a:pt x="0" y="0"/>
                </a:moveTo>
                <a:cubicBezTo>
                  <a:pt x="9525" y="15875"/>
                  <a:pt x="17467" y="32814"/>
                  <a:pt x="28575" y="47625"/>
                </a:cubicBezTo>
                <a:cubicBezTo>
                  <a:pt x="36657" y="58401"/>
                  <a:pt x="57150" y="62730"/>
                  <a:pt x="57150" y="76200"/>
                </a:cubicBezTo>
                <a:cubicBezTo>
                  <a:pt x="57150" y="87648"/>
                  <a:pt x="38100" y="88900"/>
                  <a:pt x="28575" y="95250"/>
                </a:cubicBezTo>
                <a:cubicBezTo>
                  <a:pt x="38100" y="123825"/>
                  <a:pt x="31322" y="165478"/>
                  <a:pt x="57150" y="180975"/>
                </a:cubicBezTo>
                <a:cubicBezTo>
                  <a:pt x="73025" y="190500"/>
                  <a:pt x="89964" y="198442"/>
                  <a:pt x="104775" y="209550"/>
                </a:cubicBezTo>
                <a:cubicBezTo>
                  <a:pt x="129221" y="227885"/>
                  <a:pt x="136266" y="242499"/>
                  <a:pt x="152400" y="266700"/>
                </a:cubicBezTo>
                <a:cubicBezTo>
                  <a:pt x="146050" y="282575"/>
                  <a:pt x="139353" y="298316"/>
                  <a:pt x="133350" y="314325"/>
                </a:cubicBezTo>
                <a:cubicBezTo>
                  <a:pt x="129825" y="323726"/>
                  <a:pt x="125070" y="332937"/>
                  <a:pt x="123825" y="342900"/>
                </a:cubicBezTo>
                <a:cubicBezTo>
                  <a:pt x="121856" y="358652"/>
                  <a:pt x="123825" y="374650"/>
                  <a:pt x="123825" y="3905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4C3DB5-276C-4B6F-BFD1-A6133A571C8A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2007988" y="3280151"/>
            <a:ext cx="0" cy="370344"/>
          </a:xfrm>
          <a:prstGeom prst="line">
            <a:avLst/>
          </a:prstGeom>
          <a:ln w="19050">
            <a:solidFill>
              <a:srgbClr val="0B0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921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04800" y="1533553"/>
            <a:ext cx="495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JPCP Layer Properties: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Full friction recommended for life of the pavement (MOP) – </a:t>
            </a:r>
            <a:r>
              <a:rPr lang="en-US" sz="2400" b="1" dirty="0"/>
              <a:t>240 </a:t>
            </a:r>
            <a:r>
              <a:rPr lang="en-US" sz="2400" b="1" dirty="0" err="1"/>
              <a:t>mths</a:t>
            </a: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C0F62-73A2-4799-B968-6FC294C29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583639"/>
            <a:ext cx="6553200" cy="50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64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396A4C-7772-4CFB-A56D-BA905C9DB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29" y="3352800"/>
            <a:ext cx="6458514" cy="24808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36CC9A-0411-404F-AF98-57B6FD2A68D9}"/>
              </a:ext>
            </a:extLst>
          </p:cNvPr>
          <p:cNvSpPr/>
          <p:nvPr/>
        </p:nvSpPr>
        <p:spPr>
          <a:xfrm>
            <a:off x="6680369" y="4800600"/>
            <a:ext cx="5029200" cy="535491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D2B60-6AA1-4817-8F14-FDA9283A2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9" t="15413" r="45934" b="21111"/>
          <a:stretch/>
        </p:blipFill>
        <p:spPr>
          <a:xfrm>
            <a:off x="104258" y="1361834"/>
            <a:ext cx="5621684" cy="442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EDE494-4380-43A7-9929-C44A8F5CF604}"/>
              </a:ext>
            </a:extLst>
          </p:cNvPr>
          <p:cNvSpPr txBox="1"/>
          <p:nvPr/>
        </p:nvSpPr>
        <p:spPr>
          <a:xfrm>
            <a:off x="6680369" y="1971728"/>
            <a:ext cx="468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 Layer Properties: Level 3</a:t>
            </a:r>
          </a:p>
        </p:txBody>
      </p:sp>
    </p:spTree>
    <p:extLst>
      <p:ext uri="{BB962C8B-B14F-4D97-AF65-F5344CB8AC3E}">
        <p14:creationId xmlns:p14="http://schemas.microsoft.com/office/powerpoint/2010/main" val="3454809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AD2B60-6AA1-4817-8F14-FDA9283A2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9" t="15413" r="45934" b="21111"/>
          <a:stretch/>
        </p:blipFill>
        <p:spPr>
          <a:xfrm>
            <a:off x="4419600" y="1524000"/>
            <a:ext cx="6705600" cy="5283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36CC9A-0411-404F-AF98-57B6FD2A68D9}"/>
              </a:ext>
            </a:extLst>
          </p:cNvPr>
          <p:cNvSpPr/>
          <p:nvPr/>
        </p:nvSpPr>
        <p:spPr>
          <a:xfrm>
            <a:off x="9372600" y="4563443"/>
            <a:ext cx="1777831" cy="762000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DE494-4380-43A7-9929-C44A8F5CF604}"/>
              </a:ext>
            </a:extLst>
          </p:cNvPr>
          <p:cNvSpPr txBox="1"/>
          <p:nvPr/>
        </p:nvSpPr>
        <p:spPr>
          <a:xfrm>
            <a:off x="152400" y="1752600"/>
            <a:ext cx="468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 Layer Properties: Level 3</a:t>
            </a:r>
          </a:p>
        </p:txBody>
      </p:sp>
    </p:spTree>
    <p:extLst>
      <p:ext uri="{BB962C8B-B14F-4D97-AF65-F5344CB8AC3E}">
        <p14:creationId xmlns:p14="http://schemas.microsoft.com/office/powerpoint/2010/main" val="2488909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04800" y="1533553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Subgrade: k- 100 psi/in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Granular layer required between HMA and subgrade</a:t>
            </a:r>
          </a:p>
          <a:p>
            <a:r>
              <a:rPr lang="en-US" sz="2400" dirty="0"/>
              <a:t>Layer 3: Non-stabilized base; A-3; MR = 10,000 psi (min)</a:t>
            </a:r>
          </a:p>
          <a:p>
            <a:r>
              <a:rPr lang="en-US" sz="2400" dirty="0"/>
              <a:t>Layer 4: Subgrade; A-7-5; MR = 7,000 psi</a:t>
            </a:r>
          </a:p>
          <a:p>
            <a:endParaRPr lang="en-US" sz="2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00"/>
            <a:ext cx="12192000" cy="1428750"/>
          </a:xfrm>
        </p:spPr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9D431-9DA6-43BE-ABA1-60C117314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40000" r="24375" b="23334"/>
          <a:stretch/>
        </p:blipFill>
        <p:spPr>
          <a:xfrm>
            <a:off x="3733800" y="3200400"/>
            <a:ext cx="735445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69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04800" y="1533553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Subgrade: k- 100 psi/in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Granular layer required between HMA and subgrade</a:t>
            </a:r>
          </a:p>
          <a:p>
            <a:r>
              <a:rPr lang="en-US" sz="2400" dirty="0"/>
              <a:t>Layer 3: Non-stabilized base; A-3; MR = 10,000 psi (min)</a:t>
            </a:r>
          </a:p>
          <a:p>
            <a:r>
              <a:rPr lang="en-US" sz="2400" dirty="0"/>
              <a:t>Layer 4: Subgrade; A-7-5; MR = 7,000 psi</a:t>
            </a:r>
          </a:p>
          <a:p>
            <a:endParaRPr lang="en-US" sz="2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00"/>
            <a:ext cx="12192000" cy="1428750"/>
          </a:xfrm>
        </p:spPr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0074F-1A66-40B2-A33B-C7C1A3D9D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5" t="14445" r="30625" b="14444"/>
          <a:stretch/>
        </p:blipFill>
        <p:spPr>
          <a:xfrm>
            <a:off x="3657600" y="3200400"/>
            <a:ext cx="6553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8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asphalt pavement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9656074A-01E2-44C4-ABB4-2EED0C8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95" y="1389743"/>
            <a:ext cx="4297656" cy="1354109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24CB089-0008-4E64-B55E-52BC15866622}"/>
              </a:ext>
            </a:extLst>
          </p:cNvPr>
          <p:cNvSpPr/>
          <p:nvPr/>
        </p:nvSpPr>
        <p:spPr>
          <a:xfrm>
            <a:off x="5742313" y="3804964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Bonded </a:t>
            </a:r>
            <a:r>
              <a:rPr lang="en-US" dirty="0" err="1"/>
              <a:t>Whitetopping</a:t>
            </a:r>
            <a:r>
              <a:rPr lang="en-US" dirty="0"/>
              <a:t> (BCOA)</a:t>
            </a:r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18BAF7E0-E64C-4706-AEB3-4AE21350C523}"/>
              </a:ext>
            </a:extLst>
          </p:cNvPr>
          <p:cNvSpPr/>
          <p:nvPr/>
        </p:nvSpPr>
        <p:spPr>
          <a:xfrm>
            <a:off x="762000" y="3784449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Conventional </a:t>
            </a:r>
            <a:r>
              <a:rPr lang="en-US" dirty="0" err="1"/>
              <a:t>Whitetopping</a:t>
            </a:r>
            <a:r>
              <a:rPr lang="en-US" dirty="0"/>
              <a:t> (UCOA)</a:t>
            </a:r>
          </a:p>
        </p:txBody>
      </p:sp>
    </p:spTree>
    <p:extLst>
      <p:ext uri="{BB962C8B-B14F-4D97-AF65-F5344CB8AC3E}">
        <p14:creationId xmlns:p14="http://schemas.microsoft.com/office/powerpoint/2010/main" val="2874269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C2BC-1C78-497E-A0E5-0298EDD8FC96}"/>
              </a:ext>
            </a:extLst>
          </p:cNvPr>
          <p:cNvSpPr txBox="1"/>
          <p:nvPr/>
        </p:nvSpPr>
        <p:spPr>
          <a:xfrm>
            <a:off x="304800" y="1533553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Layer 2 Flexible: 8 in HMA </a:t>
            </a:r>
          </a:p>
          <a:p>
            <a:r>
              <a:rPr lang="en-US" sz="2400" dirty="0"/>
              <a:t>			(11 – 3 milled = 8 in)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836E3E-0654-4694-835D-7FFDE889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00"/>
            <a:ext cx="12192000" cy="1428750"/>
          </a:xfrm>
        </p:spPr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69A04-4166-4169-879D-ACB62E823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9" t="15413" r="74052" b="21111"/>
          <a:stretch/>
        </p:blipFill>
        <p:spPr>
          <a:xfrm>
            <a:off x="8686800" y="838200"/>
            <a:ext cx="2865846" cy="5949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6A6C28-DAEC-459E-962C-07A23C35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717481"/>
            <a:ext cx="5241869" cy="44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9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4E58C18-7CD7-4D0F-8001-A3F918D833FC}"/>
              </a:ext>
            </a:extLst>
          </p:cNvPr>
          <p:cNvSpPr txBox="1"/>
          <p:nvPr/>
        </p:nvSpPr>
        <p:spPr>
          <a:xfrm>
            <a:off x="6768348" y="1478624"/>
            <a:ext cx="509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ESALS = 3.1 Million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582-58E6-4B66-8DCC-53B315FF2BD1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&lt; 5 in</a:t>
            </a: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C3F38108-C49A-4343-A802-2E49619C8946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48BF02A-73A5-4992-8D69-2451B6198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C34CE-EE64-4801-A1A8-17321D34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53591"/>
            <a:ext cx="9829800" cy="2504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3611B6-DD5D-497B-A142-46BA39CE57AD}"/>
              </a:ext>
            </a:extLst>
          </p:cNvPr>
          <p:cNvSpPr txBox="1"/>
          <p:nvPr/>
        </p:nvSpPr>
        <p:spPr>
          <a:xfrm>
            <a:off x="59932" y="5394985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Overlay: JPCP over AC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2923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4E58C18-7CD7-4D0F-8001-A3F918D833FC}"/>
              </a:ext>
            </a:extLst>
          </p:cNvPr>
          <p:cNvSpPr txBox="1"/>
          <p:nvPr/>
        </p:nvSpPr>
        <p:spPr>
          <a:xfrm>
            <a:off x="6768348" y="1478624"/>
            <a:ext cx="509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ESALS = 3.1 Million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582-58E6-4B66-8DCC-53B315FF2BD1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&lt; 5 in</a:t>
            </a: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C3F38108-C49A-4343-A802-2E49619C8946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48BF02A-73A5-4992-8D69-2451B6198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52D8BD-2F6D-4810-BE97-C84814633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236" y="3586874"/>
            <a:ext cx="1143000" cy="1464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AE3904-DA09-4C8D-9A2D-52A192DCB7B5}"/>
              </a:ext>
            </a:extLst>
          </p:cNvPr>
          <p:cNvSpPr txBox="1"/>
          <p:nvPr/>
        </p:nvSpPr>
        <p:spPr>
          <a:xfrm>
            <a:off x="31173" y="3819304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Unbonded COA</a:t>
            </a:r>
          </a:p>
          <a:p>
            <a:pPr algn="r"/>
            <a:r>
              <a:rPr lang="en-US" sz="2800" dirty="0"/>
              <a:t>(new pavement on AC base)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1BD6E-9A2E-495C-A957-A9F84C7FD661}"/>
              </a:ext>
            </a:extLst>
          </p:cNvPr>
          <p:cNvSpPr txBox="1"/>
          <p:nvPr/>
        </p:nvSpPr>
        <p:spPr>
          <a:xfrm>
            <a:off x="59932" y="5394985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Overlay: JPCP over AC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6077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4E58C18-7CD7-4D0F-8001-A3F918D833FC}"/>
              </a:ext>
            </a:extLst>
          </p:cNvPr>
          <p:cNvSpPr txBox="1"/>
          <p:nvPr/>
        </p:nvSpPr>
        <p:spPr>
          <a:xfrm>
            <a:off x="6768348" y="1478624"/>
            <a:ext cx="509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ESALS = 3.1 Million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A681151-AECE-4F8C-9D89-1ED42EF6A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236" y="3586874"/>
            <a:ext cx="1143000" cy="146464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FF3C1A6-3ACE-44BD-BFE8-53F8E6F09556}"/>
              </a:ext>
            </a:extLst>
          </p:cNvPr>
          <p:cNvSpPr txBox="1"/>
          <p:nvPr/>
        </p:nvSpPr>
        <p:spPr>
          <a:xfrm>
            <a:off x="31173" y="3819304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Unbonded COA</a:t>
            </a:r>
          </a:p>
          <a:p>
            <a:pPr algn="r"/>
            <a:r>
              <a:rPr lang="en-US" sz="2800" dirty="0"/>
              <a:t>(new pavement on AC base)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DD47E52-ED4E-4C62-8179-32AFE16486D9}"/>
              </a:ext>
            </a:extLst>
          </p:cNvPr>
          <p:cNvSpPr txBox="1"/>
          <p:nvPr/>
        </p:nvSpPr>
        <p:spPr>
          <a:xfrm>
            <a:off x="10372491" y="4096302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 in</a:t>
            </a:r>
          </a:p>
        </p:txBody>
      </p:sp>
      <p:sp>
        <p:nvSpPr>
          <p:cNvPr id="85" name="Arrow: Up 84">
            <a:extLst>
              <a:ext uri="{FF2B5EF4-FFF2-40B4-BE49-F238E27FC236}">
                <a16:creationId xmlns:a16="http://schemas.microsoft.com/office/drawing/2014/main" id="{C5C1CC7E-8A71-48BF-829D-52E4F8389FFD}"/>
              </a:ext>
            </a:extLst>
          </p:cNvPr>
          <p:cNvSpPr/>
          <p:nvPr/>
        </p:nvSpPr>
        <p:spPr>
          <a:xfrm rot="5400000">
            <a:off x="9067800" y="3846547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7FEC6B-29BE-4A03-AC82-D95E16F1EE08}"/>
              </a:ext>
            </a:extLst>
          </p:cNvPr>
          <p:cNvSpPr txBox="1"/>
          <p:nvPr/>
        </p:nvSpPr>
        <p:spPr>
          <a:xfrm>
            <a:off x="59932" y="5394985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Overlay: JPCP over AC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582-58E6-4B66-8DCC-53B315FF2BD1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&lt; 5 in</a:t>
            </a: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C3F38108-C49A-4343-A802-2E49619C8946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48BF02A-73A5-4992-8D69-2451B6198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19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47140-52DD-448B-B31E-89A29AD11F6F}"/>
              </a:ext>
            </a:extLst>
          </p:cNvPr>
          <p:cNvSpPr txBox="1"/>
          <p:nvPr/>
        </p:nvSpPr>
        <p:spPr>
          <a:xfrm>
            <a:off x="10134600" y="2358915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4-5 in</a:t>
            </a:r>
          </a:p>
          <a:p>
            <a:r>
              <a:rPr lang="en-US" sz="3600" dirty="0"/>
              <a:t>6 in used</a:t>
            </a:r>
          </a:p>
        </p:txBody>
      </p:sp>
      <p:sp>
        <p:nvSpPr>
          <p:cNvPr id="79" name="Arrow: Up 78">
            <a:extLst>
              <a:ext uri="{FF2B5EF4-FFF2-40B4-BE49-F238E27FC236}">
                <a16:creationId xmlns:a16="http://schemas.microsoft.com/office/drawing/2014/main" id="{2E292302-E744-4245-AC11-3906668A605F}"/>
              </a:ext>
            </a:extLst>
          </p:cNvPr>
          <p:cNvSpPr/>
          <p:nvPr/>
        </p:nvSpPr>
        <p:spPr>
          <a:xfrm rot="5400000">
            <a:off x="9067800" y="237457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58C18-7CD7-4D0F-8001-A3F918D833FC}"/>
              </a:ext>
            </a:extLst>
          </p:cNvPr>
          <p:cNvSpPr txBox="1"/>
          <p:nvPr/>
        </p:nvSpPr>
        <p:spPr>
          <a:xfrm>
            <a:off x="6768348" y="1478624"/>
            <a:ext cx="509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ESALS = 3.1 Million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A681151-AECE-4F8C-9D89-1ED42EF6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236" y="3586874"/>
            <a:ext cx="1143000" cy="146464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F45B0910-8E06-41F1-B984-65323C350CDC}"/>
              </a:ext>
            </a:extLst>
          </p:cNvPr>
          <p:cNvSpPr txBox="1"/>
          <p:nvPr/>
        </p:nvSpPr>
        <p:spPr>
          <a:xfrm>
            <a:off x="1695071" y="2784641"/>
            <a:ext cx="4096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Bonded COA</a:t>
            </a:r>
          </a:p>
          <a:p>
            <a:pPr algn="r"/>
            <a:r>
              <a:rPr lang="en-US" sz="2800" dirty="0"/>
              <a:t>(6 ft x 6 ft joints)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FF3C1A6-3ACE-44BD-BFE8-53F8E6F09556}"/>
              </a:ext>
            </a:extLst>
          </p:cNvPr>
          <p:cNvSpPr txBox="1"/>
          <p:nvPr/>
        </p:nvSpPr>
        <p:spPr>
          <a:xfrm>
            <a:off x="31173" y="3819304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Unbonded COA</a:t>
            </a:r>
          </a:p>
          <a:p>
            <a:pPr algn="r"/>
            <a:r>
              <a:rPr lang="en-US" sz="2800" dirty="0"/>
              <a:t>(new pavement on AC base)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DD47E52-ED4E-4C62-8179-32AFE16486D9}"/>
              </a:ext>
            </a:extLst>
          </p:cNvPr>
          <p:cNvSpPr txBox="1"/>
          <p:nvPr/>
        </p:nvSpPr>
        <p:spPr>
          <a:xfrm>
            <a:off x="10372491" y="4096302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 in</a:t>
            </a:r>
          </a:p>
        </p:txBody>
      </p:sp>
      <p:sp>
        <p:nvSpPr>
          <p:cNvPr id="85" name="Arrow: Up 84">
            <a:extLst>
              <a:ext uri="{FF2B5EF4-FFF2-40B4-BE49-F238E27FC236}">
                <a16:creationId xmlns:a16="http://schemas.microsoft.com/office/drawing/2014/main" id="{C5C1CC7E-8A71-48BF-829D-52E4F8389FFD}"/>
              </a:ext>
            </a:extLst>
          </p:cNvPr>
          <p:cNvSpPr/>
          <p:nvPr/>
        </p:nvSpPr>
        <p:spPr>
          <a:xfrm rot="5400000">
            <a:off x="9067800" y="3846547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ECFB6E0-53B5-4398-A452-198507D6D53C}"/>
              </a:ext>
            </a:extLst>
          </p:cNvPr>
          <p:cNvGrpSpPr/>
          <p:nvPr/>
        </p:nvGrpSpPr>
        <p:grpSpPr>
          <a:xfrm>
            <a:off x="6296520" y="2414114"/>
            <a:ext cx="2209800" cy="1016858"/>
            <a:chOff x="381000" y="1492249"/>
            <a:chExt cx="5259159" cy="2457408"/>
          </a:xfrm>
        </p:grpSpPr>
        <p:pic>
          <p:nvPicPr>
            <p:cNvPr id="86" name="Picture 5" descr="C:\Users\User\Desktop\pitt logo.jpg">
              <a:extLst>
                <a:ext uri="{FF2B5EF4-FFF2-40B4-BE49-F238E27FC236}">
                  <a16:creationId xmlns:a16="http://schemas.microsoft.com/office/drawing/2014/main" id="{2C4BA303-5517-486D-8AA0-3E852151A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3276600"/>
              <a:ext cx="609600" cy="609600"/>
            </a:xfrm>
            <a:prstGeom prst="rect">
              <a:avLst/>
            </a:prstGeom>
            <a:noFill/>
          </p:spPr>
        </p:pic>
        <p:grpSp>
          <p:nvGrpSpPr>
            <p:cNvPr id="87" name="Group 132">
              <a:extLst>
                <a:ext uri="{FF2B5EF4-FFF2-40B4-BE49-F238E27FC236}">
                  <a16:creationId xmlns:a16="http://schemas.microsoft.com/office/drawing/2014/main" id="{EF67561A-43B3-4C4D-A33B-97A69820315C}"/>
                </a:ext>
              </a:extLst>
            </p:cNvPr>
            <p:cNvGrpSpPr/>
            <p:nvPr/>
          </p:nvGrpSpPr>
          <p:grpSpPr>
            <a:xfrm>
              <a:off x="381000" y="1492249"/>
              <a:ext cx="4419601" cy="1986280"/>
              <a:chOff x="381000" y="1500481"/>
              <a:chExt cx="3352800" cy="1471319"/>
            </a:xfrm>
          </p:grpSpPr>
          <p:sp>
            <p:nvSpPr>
              <p:cNvPr id="89" name="Freeform 39">
                <a:extLst>
                  <a:ext uri="{FF2B5EF4-FFF2-40B4-BE49-F238E27FC236}">
                    <a16:creationId xmlns:a16="http://schemas.microsoft.com/office/drawing/2014/main" id="{A3B27362-590E-476F-98F6-A2D5AFFEDC65}"/>
                  </a:ext>
                </a:extLst>
              </p:cNvPr>
              <p:cNvSpPr/>
              <p:nvPr/>
            </p:nvSpPr>
            <p:spPr>
              <a:xfrm rot="10800000" flipH="1">
                <a:off x="26670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Freeform 40">
                <a:extLst>
                  <a:ext uri="{FF2B5EF4-FFF2-40B4-BE49-F238E27FC236}">
                    <a16:creationId xmlns:a16="http://schemas.microsoft.com/office/drawing/2014/main" id="{6BCAA13F-64D2-4290-B12D-F4BA273B6601}"/>
                  </a:ext>
                </a:extLst>
              </p:cNvPr>
              <p:cNvSpPr/>
              <p:nvPr/>
            </p:nvSpPr>
            <p:spPr>
              <a:xfrm rot="10800000">
                <a:off x="12954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Freeform 41">
                <a:extLst>
                  <a:ext uri="{FF2B5EF4-FFF2-40B4-BE49-F238E27FC236}">
                    <a16:creationId xmlns:a16="http://schemas.microsoft.com/office/drawing/2014/main" id="{FA195EB4-0A90-4423-9C23-6058FF884C6E}"/>
                  </a:ext>
                </a:extLst>
              </p:cNvPr>
              <p:cNvSpPr/>
              <p:nvPr/>
            </p:nvSpPr>
            <p:spPr>
              <a:xfrm rot="10800000" flipH="1">
                <a:off x="17526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Freeform 42">
                <a:extLst>
                  <a:ext uri="{FF2B5EF4-FFF2-40B4-BE49-F238E27FC236}">
                    <a16:creationId xmlns:a16="http://schemas.microsoft.com/office/drawing/2014/main" id="{1CE9E76F-9395-427C-A3ED-EC90493E8411}"/>
                  </a:ext>
                </a:extLst>
              </p:cNvPr>
              <p:cNvSpPr/>
              <p:nvPr/>
            </p:nvSpPr>
            <p:spPr>
              <a:xfrm rot="10800000" flipH="1">
                <a:off x="8382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Freeform 43">
                <a:extLst>
                  <a:ext uri="{FF2B5EF4-FFF2-40B4-BE49-F238E27FC236}">
                    <a16:creationId xmlns:a16="http://schemas.microsoft.com/office/drawing/2014/main" id="{FC165D2B-F643-48D6-A4A5-016ECC681E7E}"/>
                  </a:ext>
                </a:extLst>
              </p:cNvPr>
              <p:cNvSpPr/>
              <p:nvPr/>
            </p:nvSpPr>
            <p:spPr>
              <a:xfrm>
                <a:off x="8382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33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44">
                <a:extLst>
                  <a:ext uri="{FF2B5EF4-FFF2-40B4-BE49-F238E27FC236}">
                    <a16:creationId xmlns:a16="http://schemas.microsoft.com/office/drawing/2014/main" id="{CCA93393-F008-4109-B6A0-CB880891A494}"/>
                  </a:ext>
                </a:extLst>
              </p:cNvPr>
              <p:cNvSpPr/>
              <p:nvPr/>
            </p:nvSpPr>
            <p:spPr>
              <a:xfrm>
                <a:off x="12954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 flip="none" rotWithShape="1">
                <a:gsLst>
                  <a:gs pos="48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45">
                <a:extLst>
                  <a:ext uri="{FF2B5EF4-FFF2-40B4-BE49-F238E27FC236}">
                    <a16:creationId xmlns:a16="http://schemas.microsoft.com/office/drawing/2014/main" id="{7A899136-329C-4724-98CB-17C2D7EF13BF}"/>
                  </a:ext>
                </a:extLst>
              </p:cNvPr>
              <p:cNvSpPr/>
              <p:nvPr/>
            </p:nvSpPr>
            <p:spPr>
              <a:xfrm>
                <a:off x="17526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46">
                <a:extLst>
                  <a:ext uri="{FF2B5EF4-FFF2-40B4-BE49-F238E27FC236}">
                    <a16:creationId xmlns:a16="http://schemas.microsoft.com/office/drawing/2014/main" id="{2C212379-472A-429B-9B70-FE16F822E1BE}"/>
                  </a:ext>
                </a:extLst>
              </p:cNvPr>
              <p:cNvSpPr/>
              <p:nvPr/>
            </p:nvSpPr>
            <p:spPr>
              <a:xfrm>
                <a:off x="22098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79000">
                    <a:schemeClr val="bg1">
                      <a:lumMod val="65000"/>
                      <a:tint val="66000"/>
                      <a:satMod val="160000"/>
                    </a:schemeClr>
                  </a:gs>
                  <a:gs pos="6300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47">
                <a:extLst>
                  <a:ext uri="{FF2B5EF4-FFF2-40B4-BE49-F238E27FC236}">
                    <a16:creationId xmlns:a16="http://schemas.microsoft.com/office/drawing/2014/main" id="{C00A9361-DFFA-49A0-8CAE-A1E29D0A18AA}"/>
                  </a:ext>
                </a:extLst>
              </p:cNvPr>
              <p:cNvSpPr/>
              <p:nvPr/>
            </p:nvSpPr>
            <p:spPr>
              <a:xfrm rot="10800000">
                <a:off x="22098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Freeform 48">
                <a:extLst>
                  <a:ext uri="{FF2B5EF4-FFF2-40B4-BE49-F238E27FC236}">
                    <a16:creationId xmlns:a16="http://schemas.microsoft.com/office/drawing/2014/main" id="{49E110CC-1188-485B-922F-C47B7096A372}"/>
                  </a:ext>
                </a:extLst>
              </p:cNvPr>
              <p:cNvSpPr/>
              <p:nvPr/>
            </p:nvSpPr>
            <p:spPr>
              <a:xfrm rot="10800000">
                <a:off x="2667000" y="23622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Freeform 49">
                <a:extLst>
                  <a:ext uri="{FF2B5EF4-FFF2-40B4-BE49-F238E27FC236}">
                    <a16:creationId xmlns:a16="http://schemas.microsoft.com/office/drawing/2014/main" id="{06D34A8A-EADC-4A3B-8B79-AC76BFCBD87C}"/>
                  </a:ext>
                </a:extLst>
              </p:cNvPr>
              <p:cNvSpPr/>
              <p:nvPr/>
            </p:nvSpPr>
            <p:spPr>
              <a:xfrm rot="10800000">
                <a:off x="12954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Freeform 50">
                <a:extLst>
                  <a:ext uri="{FF2B5EF4-FFF2-40B4-BE49-F238E27FC236}">
                    <a16:creationId xmlns:a16="http://schemas.microsoft.com/office/drawing/2014/main" id="{17E58FE0-567A-414B-AE62-8CC92A216F5C}"/>
                  </a:ext>
                </a:extLst>
              </p:cNvPr>
              <p:cNvSpPr/>
              <p:nvPr/>
            </p:nvSpPr>
            <p:spPr>
              <a:xfrm rot="10800000" flipH="1">
                <a:off x="17526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Freeform 51">
                <a:extLst>
                  <a:ext uri="{FF2B5EF4-FFF2-40B4-BE49-F238E27FC236}">
                    <a16:creationId xmlns:a16="http://schemas.microsoft.com/office/drawing/2014/main" id="{49A03C57-85FE-4994-941B-C77E9C6F2C04}"/>
                  </a:ext>
                </a:extLst>
              </p:cNvPr>
              <p:cNvSpPr/>
              <p:nvPr/>
            </p:nvSpPr>
            <p:spPr>
              <a:xfrm rot="10800000" flipH="1">
                <a:off x="8382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Freeform 52">
                <a:extLst>
                  <a:ext uri="{FF2B5EF4-FFF2-40B4-BE49-F238E27FC236}">
                    <a16:creationId xmlns:a16="http://schemas.microsoft.com/office/drawing/2014/main" id="{B615E7D2-25B6-45C2-BCFC-9241F377578D}"/>
                  </a:ext>
                </a:extLst>
              </p:cNvPr>
              <p:cNvSpPr/>
              <p:nvPr/>
            </p:nvSpPr>
            <p:spPr>
              <a:xfrm rot="10800000">
                <a:off x="31242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Freeform 53">
                <a:extLst>
                  <a:ext uri="{FF2B5EF4-FFF2-40B4-BE49-F238E27FC236}">
                    <a16:creationId xmlns:a16="http://schemas.microsoft.com/office/drawing/2014/main" id="{570CC188-BBC9-43D7-A6ED-4EA86EEFE89E}"/>
                  </a:ext>
                </a:extLst>
              </p:cNvPr>
              <p:cNvSpPr/>
              <p:nvPr/>
            </p:nvSpPr>
            <p:spPr>
              <a:xfrm rot="10800000">
                <a:off x="2667000" y="24384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Freeform 54">
                <a:extLst>
                  <a:ext uri="{FF2B5EF4-FFF2-40B4-BE49-F238E27FC236}">
                    <a16:creationId xmlns:a16="http://schemas.microsoft.com/office/drawing/2014/main" id="{8142F1C5-F684-4B74-80A8-5DF904386690}"/>
                  </a:ext>
                </a:extLst>
              </p:cNvPr>
              <p:cNvSpPr/>
              <p:nvPr/>
            </p:nvSpPr>
            <p:spPr>
              <a:xfrm>
                <a:off x="2667000" y="24384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4016EB3-C5B6-42CC-A65E-57D05C5FD048}"/>
                  </a:ext>
                </a:extLst>
              </p:cNvPr>
              <p:cNvCxnSpPr/>
              <p:nvPr/>
            </p:nvCxnSpPr>
            <p:spPr>
              <a:xfrm flipV="1">
                <a:off x="381000" y="2209800"/>
                <a:ext cx="1219200" cy="6096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7B00D6F-EDE3-40E5-9971-DCB4B89FC456}"/>
                  </a:ext>
                </a:extLst>
              </p:cNvPr>
              <p:cNvCxnSpPr/>
              <p:nvPr/>
            </p:nvCxnSpPr>
            <p:spPr>
              <a:xfrm flipV="1">
                <a:off x="990600" y="2209800"/>
                <a:ext cx="1524000" cy="76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71F387B-F8D5-43CA-A246-E34472ACBE4C}"/>
                  </a:ext>
                </a:extLst>
              </p:cNvPr>
              <p:cNvCxnSpPr/>
              <p:nvPr/>
            </p:nvCxnSpPr>
            <p:spPr>
              <a:xfrm>
                <a:off x="19050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5695469-4779-4459-A3A8-9E78C8C7E445}"/>
                  </a:ext>
                </a:extLst>
              </p:cNvPr>
              <p:cNvCxnSpPr/>
              <p:nvPr/>
            </p:nvCxnSpPr>
            <p:spPr>
              <a:xfrm>
                <a:off x="28194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0CEACCBE-ECB6-4BED-82AB-729658727DF6}"/>
                  </a:ext>
                </a:extLst>
              </p:cNvPr>
              <p:cNvCxnSpPr/>
              <p:nvPr/>
            </p:nvCxnSpPr>
            <p:spPr>
              <a:xfrm flipV="1">
                <a:off x="1999593" y="2209800"/>
                <a:ext cx="1429407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942BDCA-996F-43FE-BBFC-4CCAA909C712}"/>
                  </a:ext>
                </a:extLst>
              </p:cNvPr>
              <p:cNvCxnSpPr/>
              <p:nvPr/>
            </p:nvCxnSpPr>
            <p:spPr>
              <a:xfrm>
                <a:off x="838200" y="2133600"/>
                <a:ext cx="1524000" cy="76200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E017459-F4D3-43C5-8D38-5D8A640CCF35}"/>
                  </a:ext>
                </a:extLst>
              </p:cNvPr>
              <p:cNvCxnSpPr/>
              <p:nvPr/>
            </p:nvCxnSpPr>
            <p:spPr>
              <a:xfrm>
                <a:off x="990600" y="2209800"/>
                <a:ext cx="1471448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1E99913-C352-47FD-943C-6E4BB6AE1EA6}"/>
                  </a:ext>
                </a:extLst>
              </p:cNvPr>
              <p:cNvSpPr txBox="1"/>
              <p:nvPr/>
            </p:nvSpPr>
            <p:spPr>
              <a:xfrm>
                <a:off x="1344033" y="1500481"/>
                <a:ext cx="687881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C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905941C-C906-475C-9D8E-53EB61E4A013}"/>
                  </a:ext>
                </a:extLst>
              </p:cNvPr>
              <p:cNvSpPr txBox="1"/>
              <p:nvPr/>
            </p:nvSpPr>
            <p:spPr>
              <a:xfrm>
                <a:off x="1894337" y="1773296"/>
                <a:ext cx="550304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O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790DB2D-733E-43C5-8E33-4FCD17D9B4E3}"/>
                  </a:ext>
                </a:extLst>
              </p:cNvPr>
              <p:cNvSpPr txBox="1"/>
              <p:nvPr/>
            </p:nvSpPr>
            <p:spPr>
              <a:xfrm>
                <a:off x="2307065" y="1500481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  <a:cs typeface="Aharoni" pitchFamily="2" charset="-79"/>
                  </a:rPr>
                  <a:t>A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315F5095-DB6E-40C2-B16C-F991718DFCA4}"/>
                  </a:ext>
                </a:extLst>
              </p:cNvPr>
              <p:cNvSpPr txBox="1"/>
              <p:nvPr/>
            </p:nvSpPr>
            <p:spPr>
              <a:xfrm>
                <a:off x="2719794" y="2046111"/>
                <a:ext cx="1011513" cy="82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n w="12700">
                      <a:solidFill>
                        <a:srgbClr val="002060"/>
                      </a:solidFill>
                    </a:ln>
                    <a:solidFill>
                      <a:srgbClr val="C8A440"/>
                    </a:solidFill>
                    <a:latin typeface="Agency FB" pitchFamily="34" charset="0"/>
                  </a:rPr>
                  <a:t>ME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CB88968-FEB9-4EE0-A652-338108C55A3E}"/>
                  </a:ext>
                </a:extLst>
              </p:cNvPr>
              <p:cNvSpPr txBox="1"/>
              <p:nvPr/>
            </p:nvSpPr>
            <p:spPr>
              <a:xfrm>
                <a:off x="931304" y="1773296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B</a:t>
                </a:r>
              </a:p>
            </p:txBody>
          </p:sp>
          <p:sp>
            <p:nvSpPr>
              <p:cNvPr id="117" name="Freeform 67">
                <a:extLst>
                  <a:ext uri="{FF2B5EF4-FFF2-40B4-BE49-F238E27FC236}">
                    <a16:creationId xmlns:a16="http://schemas.microsoft.com/office/drawing/2014/main" id="{6E161904-2072-4F9A-AC4A-4D7409643EDD}"/>
                  </a:ext>
                </a:extLst>
              </p:cNvPr>
              <p:cNvSpPr/>
              <p:nvPr/>
            </p:nvSpPr>
            <p:spPr>
              <a:xfrm rot="10800000">
                <a:off x="22098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5FB4641-06C9-4AC9-AC5F-0DF1C67FD5EA}"/>
                </a:ext>
              </a:extLst>
            </p:cNvPr>
            <p:cNvSpPr txBox="1"/>
            <p:nvPr/>
          </p:nvSpPr>
          <p:spPr>
            <a:xfrm>
              <a:off x="2438400" y="3429001"/>
              <a:ext cx="3201759" cy="52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Georgia" pitchFamily="18" charset="0"/>
                </a:rPr>
                <a:t>University of Pittsburgh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582-58E6-4B66-8DCC-53B315FF2BD1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&lt; 5 in</a:t>
            </a: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C3F38108-C49A-4343-A802-2E49619C8946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48BF02A-73A5-4992-8D69-2451B6198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0A50AB-6854-45DD-B03D-A086A75FC4D5}"/>
              </a:ext>
            </a:extLst>
          </p:cNvPr>
          <p:cNvSpPr/>
          <p:nvPr/>
        </p:nvSpPr>
        <p:spPr>
          <a:xfrm>
            <a:off x="1953120" y="1992550"/>
            <a:ext cx="10515600" cy="2040782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701AE1-30E8-4086-8CEB-FC47F429C072}"/>
              </a:ext>
            </a:extLst>
          </p:cNvPr>
          <p:cNvSpPr txBox="1"/>
          <p:nvPr/>
        </p:nvSpPr>
        <p:spPr>
          <a:xfrm>
            <a:off x="36253" y="5483358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Overlay: JPCP over AC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6286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4E58C18-7CD7-4D0F-8001-A3F918D833FC}"/>
              </a:ext>
            </a:extLst>
          </p:cNvPr>
          <p:cNvSpPr txBox="1"/>
          <p:nvPr/>
        </p:nvSpPr>
        <p:spPr>
          <a:xfrm>
            <a:off x="6768348" y="1478624"/>
            <a:ext cx="509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ESALS = 31 Million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582-58E6-4B66-8DCC-53B315FF2BD1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6 in</a:t>
            </a: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C3F38108-C49A-4343-A802-2E49619C8946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48BF02A-73A5-4992-8D69-2451B6198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75B976-482F-4A7E-B345-271F6D5A6A07}"/>
              </a:ext>
            </a:extLst>
          </p:cNvPr>
          <p:cNvSpPr txBox="1"/>
          <p:nvPr/>
        </p:nvSpPr>
        <p:spPr>
          <a:xfrm>
            <a:off x="59932" y="5394985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Overlay: JPCP over AC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28F890-AB96-41E4-8F96-FD0B3C2CE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0" t="49361" r="23570" b="25909"/>
          <a:stretch/>
        </p:blipFill>
        <p:spPr>
          <a:xfrm>
            <a:off x="914400" y="2647377"/>
            <a:ext cx="9486850" cy="26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62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396A4C-7772-4CFB-A56D-BA905C9DB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29" y="3352800"/>
            <a:ext cx="6458514" cy="24808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36CC9A-0411-404F-AF98-57B6FD2A68D9}"/>
              </a:ext>
            </a:extLst>
          </p:cNvPr>
          <p:cNvSpPr/>
          <p:nvPr/>
        </p:nvSpPr>
        <p:spPr>
          <a:xfrm>
            <a:off x="6680369" y="5029200"/>
            <a:ext cx="5029200" cy="535491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D2B60-6AA1-4817-8F14-FDA9283A2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9" t="15413" r="45934" b="21111"/>
          <a:stretch/>
        </p:blipFill>
        <p:spPr>
          <a:xfrm>
            <a:off x="104258" y="1361834"/>
            <a:ext cx="5621684" cy="442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EDE494-4380-43A7-9929-C44A8F5CF604}"/>
              </a:ext>
            </a:extLst>
          </p:cNvPr>
          <p:cNvSpPr txBox="1"/>
          <p:nvPr/>
        </p:nvSpPr>
        <p:spPr>
          <a:xfrm>
            <a:off x="6680369" y="1971728"/>
            <a:ext cx="468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 Layer Properties: Level 3</a:t>
            </a:r>
          </a:p>
        </p:txBody>
      </p:sp>
    </p:spTree>
    <p:extLst>
      <p:ext uri="{BB962C8B-B14F-4D97-AF65-F5344CB8AC3E}">
        <p14:creationId xmlns:p14="http://schemas.microsoft.com/office/powerpoint/2010/main" val="1518460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4E58C18-7CD7-4D0F-8001-A3F918D833FC}"/>
              </a:ext>
            </a:extLst>
          </p:cNvPr>
          <p:cNvSpPr txBox="1"/>
          <p:nvPr/>
        </p:nvSpPr>
        <p:spPr>
          <a:xfrm>
            <a:off x="6768348" y="1478624"/>
            <a:ext cx="509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ESALS = 31 Million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582-58E6-4B66-8DCC-53B315FF2BD1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6 in</a:t>
            </a: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C3F38108-C49A-4343-A802-2E49619C8946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48BF02A-73A5-4992-8D69-2451B6198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75B976-482F-4A7E-B345-271F6D5A6A07}"/>
              </a:ext>
            </a:extLst>
          </p:cNvPr>
          <p:cNvSpPr txBox="1"/>
          <p:nvPr/>
        </p:nvSpPr>
        <p:spPr>
          <a:xfrm>
            <a:off x="59932" y="5394985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Overlay: JPCP over AC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28AB1-20B0-4A16-8EEC-2C869E2E4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14" t="49112" r="25625" b="29373"/>
          <a:stretch/>
        </p:blipFill>
        <p:spPr>
          <a:xfrm>
            <a:off x="505548" y="2647378"/>
            <a:ext cx="10868749" cy="26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74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396A4C-7772-4CFB-A56D-BA905C9DB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29" y="3352800"/>
            <a:ext cx="6458514" cy="24808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36CC9A-0411-404F-AF98-57B6FD2A68D9}"/>
              </a:ext>
            </a:extLst>
          </p:cNvPr>
          <p:cNvSpPr/>
          <p:nvPr/>
        </p:nvSpPr>
        <p:spPr>
          <a:xfrm>
            <a:off x="6781800" y="5184589"/>
            <a:ext cx="5029200" cy="535491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D2B60-6AA1-4817-8F14-FDA9283A2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9" t="15413" r="45934" b="21111"/>
          <a:stretch/>
        </p:blipFill>
        <p:spPr>
          <a:xfrm>
            <a:off x="104258" y="1361834"/>
            <a:ext cx="5621684" cy="442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EDE494-4380-43A7-9929-C44A8F5CF604}"/>
              </a:ext>
            </a:extLst>
          </p:cNvPr>
          <p:cNvSpPr txBox="1"/>
          <p:nvPr/>
        </p:nvSpPr>
        <p:spPr>
          <a:xfrm>
            <a:off x="6680369" y="1971728"/>
            <a:ext cx="468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 Layer Properties: Level 3</a:t>
            </a:r>
          </a:p>
        </p:txBody>
      </p:sp>
    </p:spTree>
    <p:extLst>
      <p:ext uri="{BB962C8B-B14F-4D97-AF65-F5344CB8AC3E}">
        <p14:creationId xmlns:p14="http://schemas.microsoft.com/office/powerpoint/2010/main" val="1132488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4E58C18-7CD7-4D0F-8001-A3F918D833FC}"/>
              </a:ext>
            </a:extLst>
          </p:cNvPr>
          <p:cNvSpPr txBox="1"/>
          <p:nvPr/>
        </p:nvSpPr>
        <p:spPr>
          <a:xfrm>
            <a:off x="6768348" y="1478624"/>
            <a:ext cx="509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ESALS = 31 Million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582-58E6-4B66-8DCC-53B315FF2BD1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6 in</a:t>
            </a: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C3F38108-C49A-4343-A802-2E49619C8946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48BF02A-73A5-4992-8D69-2451B6198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75B976-482F-4A7E-B345-271F6D5A6A07}"/>
              </a:ext>
            </a:extLst>
          </p:cNvPr>
          <p:cNvSpPr txBox="1"/>
          <p:nvPr/>
        </p:nvSpPr>
        <p:spPr>
          <a:xfrm>
            <a:off x="59932" y="5394985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Overlay: JPCP over AC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7A0F3-9F9E-4EED-91B9-4056049A4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5" t="53333" r="25103" b="27483"/>
          <a:stretch/>
        </p:blipFill>
        <p:spPr>
          <a:xfrm>
            <a:off x="921767" y="2743200"/>
            <a:ext cx="1051218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5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asphalt pavement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9656074A-01E2-44C4-ABB4-2EED0C8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95" y="1389743"/>
            <a:ext cx="4297656" cy="1354109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24CB089-0008-4E64-B55E-52BC15866622}"/>
              </a:ext>
            </a:extLst>
          </p:cNvPr>
          <p:cNvSpPr/>
          <p:nvPr/>
        </p:nvSpPr>
        <p:spPr>
          <a:xfrm>
            <a:off x="5742313" y="3804964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Bonded </a:t>
            </a:r>
            <a:r>
              <a:rPr lang="en-US" dirty="0" err="1"/>
              <a:t>Whitetopping</a:t>
            </a:r>
            <a:r>
              <a:rPr lang="en-US" dirty="0"/>
              <a:t> (BCOA)</a:t>
            </a:r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18BAF7E0-E64C-4706-AEB3-4AE21350C523}"/>
              </a:ext>
            </a:extLst>
          </p:cNvPr>
          <p:cNvSpPr/>
          <p:nvPr/>
        </p:nvSpPr>
        <p:spPr>
          <a:xfrm>
            <a:off x="762000" y="3784449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Conventional </a:t>
            </a:r>
            <a:r>
              <a:rPr lang="en-US" dirty="0" err="1"/>
              <a:t>Whitetopping</a:t>
            </a:r>
            <a:r>
              <a:rPr lang="en-US" dirty="0"/>
              <a:t> (UCOA)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A75B0E-9D48-4916-866B-B32F6E34E9BC}"/>
              </a:ext>
            </a:extLst>
          </p:cNvPr>
          <p:cNvSpPr txBox="1"/>
          <p:nvPr/>
        </p:nvSpPr>
        <p:spPr>
          <a:xfrm>
            <a:off x="3104067" y="4360261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5DB5B8-F5F1-40B0-96CE-D88039FE2568}"/>
              </a:ext>
            </a:extLst>
          </p:cNvPr>
          <p:cNvSpPr txBox="1"/>
          <p:nvPr/>
        </p:nvSpPr>
        <p:spPr>
          <a:xfrm>
            <a:off x="3180267" y="381668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should the overlay be designed?</a:t>
            </a:r>
          </a:p>
        </p:txBody>
      </p:sp>
    </p:spTree>
    <p:extLst>
      <p:ext uri="{BB962C8B-B14F-4D97-AF65-F5344CB8AC3E}">
        <p14:creationId xmlns:p14="http://schemas.microsoft.com/office/powerpoint/2010/main" val="1795054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63151-4A03-4F9F-8D63-27A1C3EE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715000"/>
            <a:ext cx="2743200" cy="939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396A4C-7772-4CFB-A56D-BA905C9DB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29" y="3352800"/>
            <a:ext cx="6458514" cy="24808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36CC9A-0411-404F-AF98-57B6FD2A68D9}"/>
              </a:ext>
            </a:extLst>
          </p:cNvPr>
          <p:cNvSpPr/>
          <p:nvPr/>
        </p:nvSpPr>
        <p:spPr>
          <a:xfrm>
            <a:off x="6781800" y="4603371"/>
            <a:ext cx="5029200" cy="535491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D2B60-6AA1-4817-8F14-FDA9283A2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9" t="15413" r="45934" b="21111"/>
          <a:stretch/>
        </p:blipFill>
        <p:spPr>
          <a:xfrm>
            <a:off x="104258" y="1361834"/>
            <a:ext cx="5621684" cy="442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EDE494-4380-43A7-9929-C44A8F5CF604}"/>
              </a:ext>
            </a:extLst>
          </p:cNvPr>
          <p:cNvSpPr txBox="1"/>
          <p:nvPr/>
        </p:nvSpPr>
        <p:spPr>
          <a:xfrm>
            <a:off x="6680369" y="1971728"/>
            <a:ext cx="468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 Layer Properties: Level 3</a:t>
            </a:r>
          </a:p>
        </p:txBody>
      </p:sp>
    </p:spTree>
    <p:extLst>
      <p:ext uri="{BB962C8B-B14F-4D97-AF65-F5344CB8AC3E}">
        <p14:creationId xmlns:p14="http://schemas.microsoft.com/office/powerpoint/2010/main" val="2233052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1374899-AAFA-4124-84DB-0EF63D11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4E58C18-7CD7-4D0F-8001-A3F918D833FC}"/>
              </a:ext>
            </a:extLst>
          </p:cNvPr>
          <p:cNvSpPr txBox="1"/>
          <p:nvPr/>
        </p:nvSpPr>
        <p:spPr>
          <a:xfrm>
            <a:off x="6768348" y="1478624"/>
            <a:ext cx="509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ESALS = 31 Million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582-58E6-4B66-8DCC-53B315FF2BD1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6 in</a:t>
            </a: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C3F38108-C49A-4343-A802-2E49619C8946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48BF02A-73A5-4992-8D69-2451B6198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75B976-482F-4A7E-B345-271F6D5A6A07}"/>
              </a:ext>
            </a:extLst>
          </p:cNvPr>
          <p:cNvSpPr txBox="1"/>
          <p:nvPr/>
        </p:nvSpPr>
        <p:spPr>
          <a:xfrm>
            <a:off x="59932" y="5394985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Overlay:</a:t>
            </a:r>
            <a:r>
              <a:rPr lang="en-US" sz="2800" dirty="0"/>
              <a:t> JPCP over AC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2E38F-1927-4B8D-9969-E327B2B43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0" t="48889" r="25176" b="30278"/>
          <a:stretch/>
        </p:blipFill>
        <p:spPr>
          <a:xfrm>
            <a:off x="402826" y="2838975"/>
            <a:ext cx="9884174" cy="238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01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B4686-ACF9-4B2F-A1E8-D897C9C9D90E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6 in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A409AA21-DC09-4338-8662-61530D511E60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CEF078-19B6-4E67-8684-2520BFD39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4247B8-7124-4CDD-ADB5-3A67E8D83D03}"/>
              </a:ext>
            </a:extLst>
          </p:cNvPr>
          <p:cNvSpPr txBox="1"/>
          <p:nvPr/>
        </p:nvSpPr>
        <p:spPr>
          <a:xfrm>
            <a:off x="59932" y="5394985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New Design: </a:t>
            </a:r>
            <a:r>
              <a:rPr lang="en-US" sz="2800" dirty="0"/>
              <a:t>JPCP over AC base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A81EB240-A26D-44BD-8F71-7F257CE85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4A169C-25E1-48EC-BED2-BEA1F2F32E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75" t="15556" r="48750" b="25555"/>
          <a:stretch/>
        </p:blipFill>
        <p:spPr>
          <a:xfrm>
            <a:off x="5410200" y="1428751"/>
            <a:ext cx="2057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23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B4686-ACF9-4B2F-A1E8-D897C9C9D90E}"/>
              </a:ext>
            </a:extLst>
          </p:cNvPr>
          <p:cNvSpPr txBox="1"/>
          <p:nvPr/>
        </p:nvSpPr>
        <p:spPr>
          <a:xfrm>
            <a:off x="10401250" y="56719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6 in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A409AA21-DC09-4338-8662-61530D511E60}"/>
              </a:ext>
            </a:extLst>
          </p:cNvPr>
          <p:cNvSpPr/>
          <p:nvPr/>
        </p:nvSpPr>
        <p:spPr>
          <a:xfrm rot="5400000">
            <a:off x="9060873" y="5318785"/>
            <a:ext cx="990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CEF078-19B6-4E67-8684-2520BFD39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91" y="5610429"/>
            <a:ext cx="2414576" cy="827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4247B8-7124-4CDD-ADB5-3A67E8D83D03}"/>
              </a:ext>
            </a:extLst>
          </p:cNvPr>
          <p:cNvSpPr txBox="1"/>
          <p:nvPr/>
        </p:nvSpPr>
        <p:spPr>
          <a:xfrm>
            <a:off x="59932" y="5394985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New Design: </a:t>
            </a:r>
            <a:r>
              <a:rPr lang="en-US" sz="2800" dirty="0"/>
              <a:t>JPCP over AC base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29321E5-A9B4-4109-8E01-1D6973C38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85854"/>
            <a:ext cx="3505200" cy="1104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F9DA5-FC56-4FDA-9DE1-5E8EA3203F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75" t="52222" r="25000" b="28889"/>
          <a:stretch/>
        </p:blipFill>
        <p:spPr>
          <a:xfrm>
            <a:off x="533400" y="2590275"/>
            <a:ext cx="11401404" cy="251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59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E54D-F9A0-45AB-BB99-5F64BE0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project: US 71 Iowa (Clay/Dickinson </a:t>
            </a:r>
            <a:r>
              <a:rPr lang="en-US" dirty="0" err="1"/>
              <a:t>Cnty</a:t>
            </a:r>
            <a:r>
              <a:rPr lang="en-US" dirty="0"/>
              <a:t>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58C18-7CD7-4D0F-8001-A3F918D833FC}"/>
              </a:ext>
            </a:extLst>
          </p:cNvPr>
          <p:cNvSpPr txBox="1"/>
          <p:nvPr/>
        </p:nvSpPr>
        <p:spPr>
          <a:xfrm>
            <a:off x="6768348" y="1478624"/>
            <a:ext cx="509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ESALS = 31 Million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582-58E6-4B66-8DCC-53B315FF2BD1}"/>
              </a:ext>
            </a:extLst>
          </p:cNvPr>
          <p:cNvSpPr txBox="1"/>
          <p:nvPr/>
        </p:nvSpPr>
        <p:spPr>
          <a:xfrm>
            <a:off x="5943600" y="499043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</a:rPr>
              <a:t> vs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5B976-482F-4A7E-B345-271F6D5A6A07}"/>
              </a:ext>
            </a:extLst>
          </p:cNvPr>
          <p:cNvSpPr txBox="1"/>
          <p:nvPr/>
        </p:nvSpPr>
        <p:spPr>
          <a:xfrm>
            <a:off x="-381000" y="4515653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Overlay:</a:t>
            </a:r>
            <a:r>
              <a:rPr lang="en-US" sz="2800" dirty="0"/>
              <a:t> JPCP over AC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2E38F-1927-4B8D-9969-E327B2B43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0" t="52997" r="31060" b="30278"/>
          <a:stretch/>
        </p:blipFill>
        <p:spPr>
          <a:xfrm>
            <a:off x="-293427" y="2165729"/>
            <a:ext cx="8686800" cy="19144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870B1E-F8C5-4003-B473-922C117BC5FD}"/>
              </a:ext>
            </a:extLst>
          </p:cNvPr>
          <p:cNvSpPr txBox="1"/>
          <p:nvPr/>
        </p:nvSpPr>
        <p:spPr>
          <a:xfrm>
            <a:off x="6074074" y="4515653"/>
            <a:ext cx="611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New Design: </a:t>
            </a:r>
            <a:r>
              <a:rPr lang="en-US" sz="2800" dirty="0"/>
              <a:t>JPCP with AC base</a:t>
            </a:r>
          </a:p>
          <a:p>
            <a:pPr algn="r"/>
            <a:r>
              <a:rPr lang="en-US" sz="2800" dirty="0"/>
              <a:t>(12-ft joints; </a:t>
            </a:r>
            <a:r>
              <a:rPr lang="en-US" sz="2800" dirty="0" err="1"/>
              <a:t>undoweled</a:t>
            </a:r>
            <a:r>
              <a:rPr lang="en-US" sz="2800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8A31B4-6FB8-4B03-A898-57DC24FD9C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50" t="53333" r="31875" b="29667"/>
          <a:stretch/>
        </p:blipFill>
        <p:spPr>
          <a:xfrm>
            <a:off x="8305800" y="2203318"/>
            <a:ext cx="3972008" cy="196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121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14400"/>
            <a:ext cx="10419645" cy="2970741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849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asphalt pavement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2728295" y="2769653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9656074A-01E2-44C4-ABB4-2EED0C8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95" y="1389743"/>
            <a:ext cx="4297656" cy="13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8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asphalt pavement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EC2EB-8A82-46B6-81B6-323C60AB8290}"/>
              </a:ext>
            </a:extLst>
          </p:cNvPr>
          <p:cNvSpPr txBox="1"/>
          <p:nvPr/>
        </p:nvSpPr>
        <p:spPr>
          <a:xfrm>
            <a:off x="2707780" y="3165018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6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68D81-C835-48BF-9DBA-EBB5BB668F2C}"/>
              </a:ext>
            </a:extLst>
          </p:cNvPr>
          <p:cNvSpPr txBox="1"/>
          <p:nvPr/>
        </p:nvSpPr>
        <p:spPr>
          <a:xfrm>
            <a:off x="5499106" y="3187951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&lt;</a:t>
            </a:r>
            <a:r>
              <a:rPr lang="en-US" sz="2400" dirty="0"/>
              <a:t> 6 in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2728295" y="2769653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9656074A-01E2-44C4-ABB4-2EED0C8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95" y="1389743"/>
            <a:ext cx="4297656" cy="13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asphalt pavement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EC2EB-8A82-46B6-81B6-323C60AB8290}"/>
              </a:ext>
            </a:extLst>
          </p:cNvPr>
          <p:cNvSpPr txBox="1"/>
          <p:nvPr/>
        </p:nvSpPr>
        <p:spPr>
          <a:xfrm>
            <a:off x="2707780" y="3165018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6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68D81-C835-48BF-9DBA-EBB5BB668F2C}"/>
              </a:ext>
            </a:extLst>
          </p:cNvPr>
          <p:cNvSpPr txBox="1"/>
          <p:nvPr/>
        </p:nvSpPr>
        <p:spPr>
          <a:xfrm>
            <a:off x="5499106" y="3187951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&lt;</a:t>
            </a:r>
            <a:r>
              <a:rPr lang="en-US" sz="2400" dirty="0"/>
              <a:t> 6 in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06AA4A-E9E3-4FBD-B704-716D2151980B}"/>
              </a:ext>
            </a:extLst>
          </p:cNvPr>
          <p:cNvCxnSpPr>
            <a:cxnSpLocks/>
          </p:cNvCxnSpPr>
          <p:nvPr/>
        </p:nvCxnSpPr>
        <p:spPr>
          <a:xfrm flipH="1" flipV="1">
            <a:off x="5070393" y="3242306"/>
            <a:ext cx="629702" cy="828374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2728295" y="2769653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9656074A-01E2-44C4-ABB4-2EED0C8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95" y="1389743"/>
            <a:ext cx="4297656" cy="1354109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24CB089-0008-4E64-B55E-52BC15866622}"/>
              </a:ext>
            </a:extLst>
          </p:cNvPr>
          <p:cNvSpPr/>
          <p:nvPr/>
        </p:nvSpPr>
        <p:spPr>
          <a:xfrm>
            <a:off x="5742313" y="3804964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Bonded </a:t>
            </a:r>
            <a:r>
              <a:rPr lang="en-US" dirty="0" err="1"/>
              <a:t>Whitetopping</a:t>
            </a:r>
            <a:r>
              <a:rPr lang="en-US" dirty="0"/>
              <a:t> (BCOA)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D0DBFF-FB4D-4E35-A6D3-DAA04FD22350}"/>
              </a:ext>
            </a:extLst>
          </p:cNvPr>
          <p:cNvGrpSpPr/>
          <p:nvPr/>
        </p:nvGrpSpPr>
        <p:grpSpPr>
          <a:xfrm>
            <a:off x="5558318" y="4905344"/>
            <a:ext cx="2048437" cy="930502"/>
            <a:chOff x="381000" y="1492249"/>
            <a:chExt cx="5259159" cy="2457408"/>
          </a:xfrm>
        </p:grpSpPr>
        <p:pic>
          <p:nvPicPr>
            <p:cNvPr id="13" name="Picture 5" descr="C:\Users\User\Desktop\pitt logo.jpg">
              <a:extLst>
                <a:ext uri="{FF2B5EF4-FFF2-40B4-BE49-F238E27FC236}">
                  <a16:creationId xmlns:a16="http://schemas.microsoft.com/office/drawing/2014/main" id="{71511D4B-C725-4CAD-A941-12A1F4E66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3276600"/>
              <a:ext cx="609600" cy="609600"/>
            </a:xfrm>
            <a:prstGeom prst="rect">
              <a:avLst/>
            </a:prstGeom>
            <a:noFill/>
          </p:spPr>
        </p:pic>
        <p:grpSp>
          <p:nvGrpSpPr>
            <p:cNvPr id="14" name="Group 132">
              <a:extLst>
                <a:ext uri="{FF2B5EF4-FFF2-40B4-BE49-F238E27FC236}">
                  <a16:creationId xmlns:a16="http://schemas.microsoft.com/office/drawing/2014/main" id="{CC0290B8-12BF-4547-86B5-B8D9E3199A83}"/>
                </a:ext>
              </a:extLst>
            </p:cNvPr>
            <p:cNvGrpSpPr/>
            <p:nvPr/>
          </p:nvGrpSpPr>
          <p:grpSpPr>
            <a:xfrm>
              <a:off x="381000" y="1492249"/>
              <a:ext cx="4419601" cy="1986280"/>
              <a:chOff x="381000" y="1500481"/>
              <a:chExt cx="3352800" cy="1471319"/>
            </a:xfrm>
          </p:grpSpPr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id="{FA28DBD9-0D70-4492-9978-0C6C514A7FDD}"/>
                  </a:ext>
                </a:extLst>
              </p:cNvPr>
              <p:cNvSpPr/>
              <p:nvPr/>
            </p:nvSpPr>
            <p:spPr>
              <a:xfrm rot="10800000" flipH="1">
                <a:off x="26670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id="{67E7C644-C36C-4B51-8A7B-76FDB7A77FB3}"/>
                  </a:ext>
                </a:extLst>
              </p:cNvPr>
              <p:cNvSpPr/>
              <p:nvPr/>
            </p:nvSpPr>
            <p:spPr>
              <a:xfrm rot="10800000">
                <a:off x="12954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eform 41">
                <a:extLst>
                  <a:ext uri="{FF2B5EF4-FFF2-40B4-BE49-F238E27FC236}">
                    <a16:creationId xmlns:a16="http://schemas.microsoft.com/office/drawing/2014/main" id="{2C27C21F-D909-44F9-82B4-33EE4B9AFC58}"/>
                  </a:ext>
                </a:extLst>
              </p:cNvPr>
              <p:cNvSpPr/>
              <p:nvPr/>
            </p:nvSpPr>
            <p:spPr>
              <a:xfrm rot="10800000" flipH="1">
                <a:off x="17526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42">
                <a:extLst>
                  <a:ext uri="{FF2B5EF4-FFF2-40B4-BE49-F238E27FC236}">
                    <a16:creationId xmlns:a16="http://schemas.microsoft.com/office/drawing/2014/main" id="{13923D80-6593-4CD0-8942-4EBFB3BDE8BD}"/>
                  </a:ext>
                </a:extLst>
              </p:cNvPr>
              <p:cNvSpPr/>
              <p:nvPr/>
            </p:nvSpPr>
            <p:spPr>
              <a:xfrm rot="10800000" flipH="1">
                <a:off x="8382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43">
                <a:extLst>
                  <a:ext uri="{FF2B5EF4-FFF2-40B4-BE49-F238E27FC236}">
                    <a16:creationId xmlns:a16="http://schemas.microsoft.com/office/drawing/2014/main" id="{0536ACCF-C3C4-4AA4-A767-565320F1639F}"/>
                  </a:ext>
                </a:extLst>
              </p:cNvPr>
              <p:cNvSpPr/>
              <p:nvPr/>
            </p:nvSpPr>
            <p:spPr>
              <a:xfrm>
                <a:off x="8382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33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44">
                <a:extLst>
                  <a:ext uri="{FF2B5EF4-FFF2-40B4-BE49-F238E27FC236}">
                    <a16:creationId xmlns:a16="http://schemas.microsoft.com/office/drawing/2014/main" id="{CBD0B9F2-129F-48B1-A460-064A59BC8076}"/>
                  </a:ext>
                </a:extLst>
              </p:cNvPr>
              <p:cNvSpPr/>
              <p:nvPr/>
            </p:nvSpPr>
            <p:spPr>
              <a:xfrm>
                <a:off x="12954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 flip="none" rotWithShape="1">
                <a:gsLst>
                  <a:gs pos="48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45">
                <a:extLst>
                  <a:ext uri="{FF2B5EF4-FFF2-40B4-BE49-F238E27FC236}">
                    <a16:creationId xmlns:a16="http://schemas.microsoft.com/office/drawing/2014/main" id="{A8B24CA2-A7E9-4777-8842-835CA1F285BF}"/>
                  </a:ext>
                </a:extLst>
              </p:cNvPr>
              <p:cNvSpPr/>
              <p:nvPr/>
            </p:nvSpPr>
            <p:spPr>
              <a:xfrm>
                <a:off x="17526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E850FBE7-DD8F-4C1B-9148-E8F8726C9F28}"/>
                  </a:ext>
                </a:extLst>
              </p:cNvPr>
              <p:cNvSpPr/>
              <p:nvPr/>
            </p:nvSpPr>
            <p:spPr>
              <a:xfrm>
                <a:off x="22098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79000">
                    <a:schemeClr val="bg1">
                      <a:lumMod val="65000"/>
                      <a:tint val="66000"/>
                      <a:satMod val="160000"/>
                    </a:schemeClr>
                  </a:gs>
                  <a:gs pos="6300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47">
                <a:extLst>
                  <a:ext uri="{FF2B5EF4-FFF2-40B4-BE49-F238E27FC236}">
                    <a16:creationId xmlns:a16="http://schemas.microsoft.com/office/drawing/2014/main" id="{269009F8-83F7-434E-9ECD-5FE14086FDC3}"/>
                  </a:ext>
                </a:extLst>
              </p:cNvPr>
              <p:cNvSpPr/>
              <p:nvPr/>
            </p:nvSpPr>
            <p:spPr>
              <a:xfrm rot="10800000">
                <a:off x="22098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 48">
                <a:extLst>
                  <a:ext uri="{FF2B5EF4-FFF2-40B4-BE49-F238E27FC236}">
                    <a16:creationId xmlns:a16="http://schemas.microsoft.com/office/drawing/2014/main" id="{9615F6CF-415C-49A2-8EA2-739D4BC28489}"/>
                  </a:ext>
                </a:extLst>
              </p:cNvPr>
              <p:cNvSpPr/>
              <p:nvPr/>
            </p:nvSpPr>
            <p:spPr>
              <a:xfrm rot="10800000">
                <a:off x="2667000" y="23622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 49">
                <a:extLst>
                  <a:ext uri="{FF2B5EF4-FFF2-40B4-BE49-F238E27FC236}">
                    <a16:creationId xmlns:a16="http://schemas.microsoft.com/office/drawing/2014/main" id="{F8ADFB51-DDD4-4661-B204-9F8252407F95}"/>
                  </a:ext>
                </a:extLst>
              </p:cNvPr>
              <p:cNvSpPr/>
              <p:nvPr/>
            </p:nvSpPr>
            <p:spPr>
              <a:xfrm rot="10800000">
                <a:off x="12954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 50">
                <a:extLst>
                  <a:ext uri="{FF2B5EF4-FFF2-40B4-BE49-F238E27FC236}">
                    <a16:creationId xmlns:a16="http://schemas.microsoft.com/office/drawing/2014/main" id="{3627A16C-BF66-407B-85DA-F70116C3603E}"/>
                  </a:ext>
                </a:extLst>
              </p:cNvPr>
              <p:cNvSpPr/>
              <p:nvPr/>
            </p:nvSpPr>
            <p:spPr>
              <a:xfrm rot="10800000" flipH="1">
                <a:off x="17526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 51">
                <a:extLst>
                  <a:ext uri="{FF2B5EF4-FFF2-40B4-BE49-F238E27FC236}">
                    <a16:creationId xmlns:a16="http://schemas.microsoft.com/office/drawing/2014/main" id="{4435D3B7-BFE4-443E-A4F5-AF92047B2640}"/>
                  </a:ext>
                </a:extLst>
              </p:cNvPr>
              <p:cNvSpPr/>
              <p:nvPr/>
            </p:nvSpPr>
            <p:spPr>
              <a:xfrm rot="10800000" flipH="1">
                <a:off x="8382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 52">
                <a:extLst>
                  <a:ext uri="{FF2B5EF4-FFF2-40B4-BE49-F238E27FC236}">
                    <a16:creationId xmlns:a16="http://schemas.microsoft.com/office/drawing/2014/main" id="{181F7625-8A59-4391-8784-2D2E6E675FB7}"/>
                  </a:ext>
                </a:extLst>
              </p:cNvPr>
              <p:cNvSpPr/>
              <p:nvPr/>
            </p:nvSpPr>
            <p:spPr>
              <a:xfrm rot="10800000">
                <a:off x="31242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 53">
                <a:extLst>
                  <a:ext uri="{FF2B5EF4-FFF2-40B4-BE49-F238E27FC236}">
                    <a16:creationId xmlns:a16="http://schemas.microsoft.com/office/drawing/2014/main" id="{6D9F5DE1-E471-4B85-9D0D-F762C3E76A7C}"/>
                  </a:ext>
                </a:extLst>
              </p:cNvPr>
              <p:cNvSpPr/>
              <p:nvPr/>
            </p:nvSpPr>
            <p:spPr>
              <a:xfrm rot="10800000">
                <a:off x="2667000" y="24384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 54">
                <a:extLst>
                  <a:ext uri="{FF2B5EF4-FFF2-40B4-BE49-F238E27FC236}">
                    <a16:creationId xmlns:a16="http://schemas.microsoft.com/office/drawing/2014/main" id="{7AF65740-E466-4DEC-9F53-9C75AFD590FC}"/>
                  </a:ext>
                </a:extLst>
              </p:cNvPr>
              <p:cNvSpPr/>
              <p:nvPr/>
            </p:nvSpPr>
            <p:spPr>
              <a:xfrm>
                <a:off x="2667000" y="24384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BFD9E90-692B-4998-92D8-6BFCC8F42F02}"/>
                  </a:ext>
                </a:extLst>
              </p:cNvPr>
              <p:cNvCxnSpPr/>
              <p:nvPr/>
            </p:nvCxnSpPr>
            <p:spPr>
              <a:xfrm flipV="1">
                <a:off x="381000" y="2209800"/>
                <a:ext cx="1219200" cy="6096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5FE17EE-8D40-41D1-A2C6-5F11F61DA747}"/>
                  </a:ext>
                </a:extLst>
              </p:cNvPr>
              <p:cNvCxnSpPr/>
              <p:nvPr/>
            </p:nvCxnSpPr>
            <p:spPr>
              <a:xfrm flipV="1">
                <a:off x="990600" y="2209800"/>
                <a:ext cx="1524000" cy="76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42F3574-6F85-4297-AC89-7C8F8380116F}"/>
                  </a:ext>
                </a:extLst>
              </p:cNvPr>
              <p:cNvCxnSpPr/>
              <p:nvPr/>
            </p:nvCxnSpPr>
            <p:spPr>
              <a:xfrm>
                <a:off x="19050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6B8E670-57D3-4D3F-85D1-503118EE6B99}"/>
                  </a:ext>
                </a:extLst>
              </p:cNvPr>
              <p:cNvCxnSpPr/>
              <p:nvPr/>
            </p:nvCxnSpPr>
            <p:spPr>
              <a:xfrm>
                <a:off x="28194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4F6A344-7BF3-4180-AE84-BF23101CC02D}"/>
                  </a:ext>
                </a:extLst>
              </p:cNvPr>
              <p:cNvCxnSpPr/>
              <p:nvPr/>
            </p:nvCxnSpPr>
            <p:spPr>
              <a:xfrm flipV="1">
                <a:off x="1999593" y="2209800"/>
                <a:ext cx="1429407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A872A7C-0EFC-47A3-931A-04C6A32CBC28}"/>
                  </a:ext>
                </a:extLst>
              </p:cNvPr>
              <p:cNvCxnSpPr/>
              <p:nvPr/>
            </p:nvCxnSpPr>
            <p:spPr>
              <a:xfrm>
                <a:off x="838200" y="2133600"/>
                <a:ext cx="1524000" cy="76200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3F0C97C-ED6F-4EA5-B1BD-7DFABC096F7F}"/>
                  </a:ext>
                </a:extLst>
              </p:cNvPr>
              <p:cNvCxnSpPr/>
              <p:nvPr/>
            </p:nvCxnSpPr>
            <p:spPr>
              <a:xfrm>
                <a:off x="990600" y="2209800"/>
                <a:ext cx="1471448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3F023DF-5BAA-4B61-8CEC-A569C812E41E}"/>
                  </a:ext>
                </a:extLst>
              </p:cNvPr>
              <p:cNvSpPr txBox="1"/>
              <p:nvPr/>
            </p:nvSpPr>
            <p:spPr>
              <a:xfrm>
                <a:off x="1344033" y="1500481"/>
                <a:ext cx="687881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C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417AF97-780E-41D0-B29E-F64274C1EC54}"/>
                  </a:ext>
                </a:extLst>
              </p:cNvPr>
              <p:cNvSpPr txBox="1"/>
              <p:nvPr/>
            </p:nvSpPr>
            <p:spPr>
              <a:xfrm>
                <a:off x="1894337" y="1773296"/>
                <a:ext cx="550304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O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161566D-3BC9-44DF-9483-EC98B096415A}"/>
                  </a:ext>
                </a:extLst>
              </p:cNvPr>
              <p:cNvSpPr txBox="1"/>
              <p:nvPr/>
            </p:nvSpPr>
            <p:spPr>
              <a:xfrm>
                <a:off x="2307065" y="1500481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  <a:cs typeface="Aharoni" pitchFamily="2" charset="-79"/>
                  </a:rPr>
                  <a:t>A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744B7C-26CA-4DD7-831C-6831D3FC2A4F}"/>
                  </a:ext>
                </a:extLst>
              </p:cNvPr>
              <p:cNvSpPr txBox="1"/>
              <p:nvPr/>
            </p:nvSpPr>
            <p:spPr>
              <a:xfrm>
                <a:off x="2719793" y="2046111"/>
                <a:ext cx="1011514" cy="82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n w="12700">
                      <a:solidFill>
                        <a:srgbClr val="002060"/>
                      </a:solidFill>
                    </a:ln>
                    <a:solidFill>
                      <a:srgbClr val="C8A440"/>
                    </a:solidFill>
                    <a:latin typeface="Agency FB" pitchFamily="34" charset="0"/>
                  </a:rPr>
                  <a:t>ME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338886B-D2CE-4663-B28C-9963F3E4922B}"/>
                  </a:ext>
                </a:extLst>
              </p:cNvPr>
              <p:cNvSpPr txBox="1"/>
              <p:nvPr/>
            </p:nvSpPr>
            <p:spPr>
              <a:xfrm>
                <a:off x="931304" y="1773296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B</a:t>
                </a:r>
              </a:p>
            </p:txBody>
          </p:sp>
          <p:sp>
            <p:nvSpPr>
              <p:cNvPr id="51" name="Freeform 67">
                <a:extLst>
                  <a:ext uri="{FF2B5EF4-FFF2-40B4-BE49-F238E27FC236}">
                    <a16:creationId xmlns:a16="http://schemas.microsoft.com/office/drawing/2014/main" id="{5150A33C-1364-4536-A67A-E04CB68A2348}"/>
                  </a:ext>
                </a:extLst>
              </p:cNvPr>
              <p:cNvSpPr/>
              <p:nvPr/>
            </p:nvSpPr>
            <p:spPr>
              <a:xfrm rot="10800000">
                <a:off x="22098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1D7B4B-E783-4DEF-9628-121CC1D859C7}"/>
                </a:ext>
              </a:extLst>
            </p:cNvPr>
            <p:cNvSpPr txBox="1"/>
            <p:nvPr/>
          </p:nvSpPr>
          <p:spPr>
            <a:xfrm>
              <a:off x="2438400" y="3429001"/>
              <a:ext cx="3201759" cy="52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Georgia" pitchFamily="18" charset="0"/>
                </a:rPr>
                <a:t>University of Pittsburgh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817AF18-E9EB-4892-B443-EF357DDCA10D}"/>
              </a:ext>
            </a:extLst>
          </p:cNvPr>
          <p:cNvSpPr txBox="1"/>
          <p:nvPr/>
        </p:nvSpPr>
        <p:spPr>
          <a:xfrm>
            <a:off x="5926332" y="4698765"/>
            <a:ext cx="114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All slabs</a:t>
            </a:r>
          </a:p>
        </p:txBody>
      </p:sp>
    </p:spTree>
    <p:extLst>
      <p:ext uri="{BB962C8B-B14F-4D97-AF65-F5344CB8AC3E}">
        <p14:creationId xmlns:p14="http://schemas.microsoft.com/office/powerpoint/2010/main" val="2275777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145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Application- Distressed asphalt pavement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EC2EB-8A82-46B6-81B6-323C60AB8290}"/>
              </a:ext>
            </a:extLst>
          </p:cNvPr>
          <p:cNvSpPr txBox="1"/>
          <p:nvPr/>
        </p:nvSpPr>
        <p:spPr>
          <a:xfrm>
            <a:off x="2707780" y="3165018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&gt;</a:t>
            </a:r>
            <a:r>
              <a:rPr lang="en-US" sz="2400" dirty="0"/>
              <a:t> 6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68D81-C835-48BF-9DBA-EBB5BB668F2C}"/>
              </a:ext>
            </a:extLst>
          </p:cNvPr>
          <p:cNvSpPr txBox="1"/>
          <p:nvPr/>
        </p:nvSpPr>
        <p:spPr>
          <a:xfrm>
            <a:off x="5499106" y="3187951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&lt;</a:t>
            </a:r>
            <a:r>
              <a:rPr lang="en-US" sz="2400" dirty="0"/>
              <a:t> 6 in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06AA4A-E9E3-4FBD-B704-716D2151980B}"/>
              </a:ext>
            </a:extLst>
          </p:cNvPr>
          <p:cNvCxnSpPr>
            <a:cxnSpLocks/>
          </p:cNvCxnSpPr>
          <p:nvPr/>
        </p:nvCxnSpPr>
        <p:spPr>
          <a:xfrm flipH="1" flipV="1">
            <a:off x="5070393" y="3242306"/>
            <a:ext cx="629702" cy="828374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9207C7D-FE85-4FB4-B22B-91B8FDED190D}"/>
              </a:ext>
            </a:extLst>
          </p:cNvPr>
          <p:cNvSpPr txBox="1"/>
          <p:nvPr/>
        </p:nvSpPr>
        <p:spPr>
          <a:xfrm>
            <a:off x="2728295" y="2769653"/>
            <a:ext cx="37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Overlay Thickness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9656074A-01E2-44C4-ABB4-2EED0C8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95" y="1389743"/>
            <a:ext cx="4297656" cy="1354109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24CB089-0008-4E64-B55E-52BC15866622}"/>
              </a:ext>
            </a:extLst>
          </p:cNvPr>
          <p:cNvSpPr/>
          <p:nvPr/>
        </p:nvSpPr>
        <p:spPr>
          <a:xfrm>
            <a:off x="5742313" y="3804964"/>
            <a:ext cx="2048437" cy="93050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Bonded </a:t>
            </a:r>
            <a:r>
              <a:rPr lang="en-US" dirty="0" err="1"/>
              <a:t>Whitetopping</a:t>
            </a:r>
            <a:r>
              <a:rPr lang="en-US" dirty="0"/>
              <a:t> (BCOA)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D0DBFF-FB4D-4E35-A6D3-DAA04FD22350}"/>
              </a:ext>
            </a:extLst>
          </p:cNvPr>
          <p:cNvGrpSpPr/>
          <p:nvPr/>
        </p:nvGrpSpPr>
        <p:grpSpPr>
          <a:xfrm>
            <a:off x="5558318" y="4905344"/>
            <a:ext cx="2048437" cy="930502"/>
            <a:chOff x="381000" y="1492249"/>
            <a:chExt cx="5259159" cy="2457408"/>
          </a:xfrm>
        </p:grpSpPr>
        <p:pic>
          <p:nvPicPr>
            <p:cNvPr id="13" name="Picture 5" descr="C:\Users\User\Desktop\pitt logo.jpg">
              <a:extLst>
                <a:ext uri="{FF2B5EF4-FFF2-40B4-BE49-F238E27FC236}">
                  <a16:creationId xmlns:a16="http://schemas.microsoft.com/office/drawing/2014/main" id="{71511D4B-C725-4CAD-A941-12A1F4E66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3276600"/>
              <a:ext cx="609600" cy="609600"/>
            </a:xfrm>
            <a:prstGeom prst="rect">
              <a:avLst/>
            </a:prstGeom>
            <a:noFill/>
          </p:spPr>
        </p:pic>
        <p:grpSp>
          <p:nvGrpSpPr>
            <p:cNvPr id="14" name="Group 132">
              <a:extLst>
                <a:ext uri="{FF2B5EF4-FFF2-40B4-BE49-F238E27FC236}">
                  <a16:creationId xmlns:a16="http://schemas.microsoft.com/office/drawing/2014/main" id="{CC0290B8-12BF-4547-86B5-B8D9E3199A83}"/>
                </a:ext>
              </a:extLst>
            </p:cNvPr>
            <p:cNvGrpSpPr/>
            <p:nvPr/>
          </p:nvGrpSpPr>
          <p:grpSpPr>
            <a:xfrm>
              <a:off x="381000" y="1492249"/>
              <a:ext cx="4419601" cy="1986280"/>
              <a:chOff x="381000" y="1500481"/>
              <a:chExt cx="3352800" cy="1471319"/>
            </a:xfrm>
          </p:grpSpPr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id="{FA28DBD9-0D70-4492-9978-0C6C514A7FDD}"/>
                  </a:ext>
                </a:extLst>
              </p:cNvPr>
              <p:cNvSpPr/>
              <p:nvPr/>
            </p:nvSpPr>
            <p:spPr>
              <a:xfrm rot="10800000" flipH="1">
                <a:off x="26670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id="{67E7C644-C36C-4B51-8A7B-76FDB7A77FB3}"/>
                  </a:ext>
                </a:extLst>
              </p:cNvPr>
              <p:cNvSpPr/>
              <p:nvPr/>
            </p:nvSpPr>
            <p:spPr>
              <a:xfrm rot="10800000">
                <a:off x="12954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eform 41">
                <a:extLst>
                  <a:ext uri="{FF2B5EF4-FFF2-40B4-BE49-F238E27FC236}">
                    <a16:creationId xmlns:a16="http://schemas.microsoft.com/office/drawing/2014/main" id="{2C27C21F-D909-44F9-82B4-33EE4B9AFC58}"/>
                  </a:ext>
                </a:extLst>
              </p:cNvPr>
              <p:cNvSpPr/>
              <p:nvPr/>
            </p:nvSpPr>
            <p:spPr>
              <a:xfrm rot="10800000" flipH="1">
                <a:off x="17526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42">
                <a:extLst>
                  <a:ext uri="{FF2B5EF4-FFF2-40B4-BE49-F238E27FC236}">
                    <a16:creationId xmlns:a16="http://schemas.microsoft.com/office/drawing/2014/main" id="{13923D80-6593-4CD0-8942-4EBFB3BDE8BD}"/>
                  </a:ext>
                </a:extLst>
              </p:cNvPr>
              <p:cNvSpPr/>
              <p:nvPr/>
            </p:nvSpPr>
            <p:spPr>
              <a:xfrm rot="10800000" flipH="1">
                <a:off x="838200" y="2667000"/>
                <a:ext cx="457200" cy="304800"/>
              </a:xfrm>
              <a:custGeom>
                <a:avLst/>
                <a:gdLst>
                  <a:gd name="connsiteX0" fmla="*/ 0 w 1371600"/>
                  <a:gd name="connsiteY0" fmla="*/ 499049 h 609600"/>
                  <a:gd name="connsiteX1" fmla="*/ 1122860 w 1371600"/>
                  <a:gd name="connsiteY1" fmla="*/ 0 h 609600"/>
                  <a:gd name="connsiteX2" fmla="*/ 1371600 w 1371600"/>
                  <a:gd name="connsiteY2" fmla="*/ 0 h 609600"/>
                  <a:gd name="connsiteX3" fmla="*/ 0 w 1371600"/>
                  <a:gd name="connsiteY3" fmla="*/ 609600 h 609600"/>
                  <a:gd name="connsiteX4" fmla="*/ 0 w 1371600"/>
                  <a:gd name="connsiteY4" fmla="*/ 499049 h 609600"/>
                  <a:gd name="connsiteX0" fmla="*/ 0 w 1371600"/>
                  <a:gd name="connsiteY0" fmla="*/ 499049 h 685800"/>
                  <a:gd name="connsiteX1" fmla="*/ 1122860 w 1371600"/>
                  <a:gd name="connsiteY1" fmla="*/ 0 h 685800"/>
                  <a:gd name="connsiteX2" fmla="*/ 1371600 w 1371600"/>
                  <a:gd name="connsiteY2" fmla="*/ 0 h 685800"/>
                  <a:gd name="connsiteX3" fmla="*/ 0 w 1371600"/>
                  <a:gd name="connsiteY3" fmla="*/ 685800 h 685800"/>
                  <a:gd name="connsiteX4" fmla="*/ 0 w 1371600"/>
                  <a:gd name="connsiteY4" fmla="*/ 499049 h 6858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152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838200"/>
                  <a:gd name="connsiteX1" fmla="*/ 1371600 w 1371600"/>
                  <a:gd name="connsiteY1" fmla="*/ 0 h 838200"/>
                  <a:gd name="connsiteX2" fmla="*/ 1371600 w 1371600"/>
                  <a:gd name="connsiteY2" fmla="*/ 279400 h 838200"/>
                  <a:gd name="connsiteX3" fmla="*/ 0 w 1371600"/>
                  <a:gd name="connsiteY3" fmla="*/ 838200 h 838200"/>
                  <a:gd name="connsiteX4" fmla="*/ 0 w 1371600"/>
                  <a:gd name="connsiteY4" fmla="*/ 651449 h 8382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895924 h 1222375"/>
                  <a:gd name="connsiteX1" fmla="*/ 1371600 w 1371600"/>
                  <a:gd name="connsiteY1" fmla="*/ 0 h 1222375"/>
                  <a:gd name="connsiteX2" fmla="*/ 1371600 w 1371600"/>
                  <a:gd name="connsiteY2" fmla="*/ 523875 h 1222375"/>
                  <a:gd name="connsiteX3" fmla="*/ 0 w 1371600"/>
                  <a:gd name="connsiteY3" fmla="*/ 1222375 h 1222375"/>
                  <a:gd name="connsiteX4" fmla="*/ 0 w 1371600"/>
                  <a:gd name="connsiteY4" fmla="*/ 895924 h 1222375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651449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651449 h 977900"/>
                  <a:gd name="connsiteX0" fmla="*/ 0 w 1371600"/>
                  <a:gd name="connsiteY0" fmla="*/ 733425 h 977900"/>
                  <a:gd name="connsiteX1" fmla="*/ 1371600 w 1371600"/>
                  <a:gd name="connsiteY1" fmla="*/ 0 h 977900"/>
                  <a:gd name="connsiteX2" fmla="*/ 1371600 w 1371600"/>
                  <a:gd name="connsiteY2" fmla="*/ 279400 h 977900"/>
                  <a:gd name="connsiteX3" fmla="*/ 0 w 1371600"/>
                  <a:gd name="connsiteY3" fmla="*/ 977900 h 977900"/>
                  <a:gd name="connsiteX4" fmla="*/ 0 w 1371600"/>
                  <a:gd name="connsiteY4" fmla="*/ 7334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1600" h="977900">
                    <a:moveTo>
                      <a:pt x="0" y="733425"/>
                    </a:moveTo>
                    <a:lnTo>
                      <a:pt x="1371600" y="0"/>
                    </a:lnTo>
                    <a:lnTo>
                      <a:pt x="1371600" y="279400"/>
                    </a:lnTo>
                    <a:lnTo>
                      <a:pt x="0" y="97790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43">
                <a:extLst>
                  <a:ext uri="{FF2B5EF4-FFF2-40B4-BE49-F238E27FC236}">
                    <a16:creationId xmlns:a16="http://schemas.microsoft.com/office/drawing/2014/main" id="{0536ACCF-C3C4-4AA4-A767-565320F1639F}"/>
                  </a:ext>
                </a:extLst>
              </p:cNvPr>
              <p:cNvSpPr/>
              <p:nvPr/>
            </p:nvSpPr>
            <p:spPr>
              <a:xfrm>
                <a:off x="8382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33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7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44">
                <a:extLst>
                  <a:ext uri="{FF2B5EF4-FFF2-40B4-BE49-F238E27FC236}">
                    <a16:creationId xmlns:a16="http://schemas.microsoft.com/office/drawing/2014/main" id="{CBD0B9F2-129F-48B1-A460-064A59BC8076}"/>
                  </a:ext>
                </a:extLst>
              </p:cNvPr>
              <p:cNvSpPr/>
              <p:nvPr/>
            </p:nvSpPr>
            <p:spPr>
              <a:xfrm>
                <a:off x="12954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 flip="none" rotWithShape="1">
                <a:gsLst>
                  <a:gs pos="48000">
                    <a:schemeClr val="bg1">
                      <a:lumMod val="65000"/>
                      <a:tint val="66000"/>
                      <a:satMod val="160000"/>
                    </a:schemeClr>
                  </a:gs>
                  <a:gs pos="62000">
                    <a:schemeClr val="bg1">
                      <a:lumMod val="65000"/>
                      <a:tint val="44500"/>
                      <a:satMod val="160000"/>
                      <a:alpha val="68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45">
                <a:extLst>
                  <a:ext uri="{FF2B5EF4-FFF2-40B4-BE49-F238E27FC236}">
                    <a16:creationId xmlns:a16="http://schemas.microsoft.com/office/drawing/2014/main" id="{A8B24CA2-A7E9-4777-8842-835CA1F285BF}"/>
                  </a:ext>
                </a:extLst>
              </p:cNvPr>
              <p:cNvSpPr/>
              <p:nvPr/>
            </p:nvSpPr>
            <p:spPr>
              <a:xfrm>
                <a:off x="1752600" y="23622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E850FBE7-DD8F-4C1B-9148-E8F8726C9F28}"/>
                  </a:ext>
                </a:extLst>
              </p:cNvPr>
              <p:cNvSpPr/>
              <p:nvPr/>
            </p:nvSpPr>
            <p:spPr>
              <a:xfrm>
                <a:off x="2209800" y="21336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gradFill>
                <a:gsLst>
                  <a:gs pos="79000">
                    <a:schemeClr val="bg1">
                      <a:lumMod val="65000"/>
                      <a:tint val="66000"/>
                      <a:satMod val="160000"/>
                    </a:schemeClr>
                  </a:gs>
                  <a:gs pos="6300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47">
                <a:extLst>
                  <a:ext uri="{FF2B5EF4-FFF2-40B4-BE49-F238E27FC236}">
                    <a16:creationId xmlns:a16="http://schemas.microsoft.com/office/drawing/2014/main" id="{269009F8-83F7-434E-9ECD-5FE14086FDC3}"/>
                  </a:ext>
                </a:extLst>
              </p:cNvPr>
              <p:cNvSpPr/>
              <p:nvPr/>
            </p:nvSpPr>
            <p:spPr>
              <a:xfrm rot="10800000">
                <a:off x="22098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 48">
                <a:extLst>
                  <a:ext uri="{FF2B5EF4-FFF2-40B4-BE49-F238E27FC236}">
                    <a16:creationId xmlns:a16="http://schemas.microsoft.com/office/drawing/2014/main" id="{9615F6CF-415C-49A2-8EA2-739D4BC28489}"/>
                  </a:ext>
                </a:extLst>
              </p:cNvPr>
              <p:cNvSpPr/>
              <p:nvPr/>
            </p:nvSpPr>
            <p:spPr>
              <a:xfrm rot="10800000">
                <a:off x="2667000" y="23622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 49">
                <a:extLst>
                  <a:ext uri="{FF2B5EF4-FFF2-40B4-BE49-F238E27FC236}">
                    <a16:creationId xmlns:a16="http://schemas.microsoft.com/office/drawing/2014/main" id="{F8ADFB51-DDD4-4661-B204-9F8252407F95}"/>
                  </a:ext>
                </a:extLst>
              </p:cNvPr>
              <p:cNvSpPr/>
              <p:nvPr/>
            </p:nvSpPr>
            <p:spPr>
              <a:xfrm rot="10800000">
                <a:off x="1295400" y="25908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345515 h 457200"/>
                  <a:gd name="connsiteX1" fmla="*/ 685800 w 762000"/>
                  <a:gd name="connsiteY1" fmla="*/ 0 h 457200"/>
                  <a:gd name="connsiteX2" fmla="*/ 762000 w 762000"/>
                  <a:gd name="connsiteY2" fmla="*/ 152400 h 457200"/>
                  <a:gd name="connsiteX3" fmla="*/ 0 w 762000"/>
                  <a:gd name="connsiteY3" fmla="*/ 457200 h 457200"/>
                  <a:gd name="connsiteX4" fmla="*/ 0 w 762000"/>
                  <a:gd name="connsiteY4" fmla="*/ 345515 h 4572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048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04800 h 457200"/>
                  <a:gd name="connsiteX0" fmla="*/ 0 w 685800"/>
                  <a:gd name="connsiteY0" fmla="*/ 342900 h 457200"/>
                  <a:gd name="connsiteX1" fmla="*/ 685800 w 685800"/>
                  <a:gd name="connsiteY1" fmla="*/ 0 h 457200"/>
                  <a:gd name="connsiteX2" fmla="*/ 685800 w 685800"/>
                  <a:gd name="connsiteY2" fmla="*/ 114300 h 457200"/>
                  <a:gd name="connsiteX3" fmla="*/ 0 w 685800"/>
                  <a:gd name="connsiteY3" fmla="*/ 457200 h 457200"/>
                  <a:gd name="connsiteX4" fmla="*/ 0 w 685800"/>
                  <a:gd name="connsiteY4" fmla="*/ 3429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57200">
                    <a:moveTo>
                      <a:pt x="0" y="342900"/>
                    </a:moveTo>
                    <a:lnTo>
                      <a:pt x="685800" y="0"/>
                    </a:lnTo>
                    <a:lnTo>
                      <a:pt x="685800" y="114300"/>
                    </a:lnTo>
                    <a:lnTo>
                      <a:pt x="0" y="45720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 50">
                <a:extLst>
                  <a:ext uri="{FF2B5EF4-FFF2-40B4-BE49-F238E27FC236}">
                    <a16:creationId xmlns:a16="http://schemas.microsoft.com/office/drawing/2014/main" id="{3627A16C-BF66-407B-85DA-F70116C3603E}"/>
                  </a:ext>
                </a:extLst>
              </p:cNvPr>
              <p:cNvSpPr/>
              <p:nvPr/>
            </p:nvSpPr>
            <p:spPr>
              <a:xfrm rot="10800000" flipH="1">
                <a:off x="17526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 51">
                <a:extLst>
                  <a:ext uri="{FF2B5EF4-FFF2-40B4-BE49-F238E27FC236}">
                    <a16:creationId xmlns:a16="http://schemas.microsoft.com/office/drawing/2014/main" id="{4435D3B7-BFE4-443E-A4F5-AF92047B2640}"/>
                  </a:ext>
                </a:extLst>
              </p:cNvPr>
              <p:cNvSpPr/>
              <p:nvPr/>
            </p:nvSpPr>
            <p:spPr>
              <a:xfrm rot="10800000" flipH="1">
                <a:off x="838200" y="2590800"/>
                <a:ext cx="457200" cy="304800"/>
              </a:xfrm>
              <a:custGeom>
                <a:avLst/>
                <a:gdLst>
                  <a:gd name="connsiteX0" fmla="*/ 0 w 685800"/>
                  <a:gd name="connsiteY0" fmla="*/ 193115 h 304800"/>
                  <a:gd name="connsiteX1" fmla="*/ 434509 w 685800"/>
                  <a:gd name="connsiteY1" fmla="*/ 0 h 304800"/>
                  <a:gd name="connsiteX2" fmla="*/ 685800 w 685800"/>
                  <a:gd name="connsiteY2" fmla="*/ 0 h 304800"/>
                  <a:gd name="connsiteX3" fmla="*/ 0 w 685800"/>
                  <a:gd name="connsiteY3" fmla="*/ 304800 h 304800"/>
                  <a:gd name="connsiteX4" fmla="*/ 0 w 685800"/>
                  <a:gd name="connsiteY4" fmla="*/ 193115 h 304800"/>
                  <a:gd name="connsiteX0" fmla="*/ 0 w 685800"/>
                  <a:gd name="connsiteY0" fmla="*/ 345515 h 457200"/>
                  <a:gd name="connsiteX1" fmla="*/ 685800 w 685800"/>
                  <a:gd name="connsiteY1" fmla="*/ 0 h 457200"/>
                  <a:gd name="connsiteX2" fmla="*/ 685800 w 685800"/>
                  <a:gd name="connsiteY2" fmla="*/ 152400 h 457200"/>
                  <a:gd name="connsiteX3" fmla="*/ 0 w 685800"/>
                  <a:gd name="connsiteY3" fmla="*/ 457200 h 457200"/>
                  <a:gd name="connsiteX4" fmla="*/ 0 w 685800"/>
                  <a:gd name="connsiteY4" fmla="*/ 345515 h 457200"/>
                  <a:gd name="connsiteX0" fmla="*/ 0 w 1028700"/>
                  <a:gd name="connsiteY0" fmla="*/ 345515 h 457200"/>
                  <a:gd name="connsiteX1" fmla="*/ 6858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  <a:gd name="connsiteX0" fmla="*/ 0 w 1028700"/>
                  <a:gd name="connsiteY0" fmla="*/ 345515 h 457200"/>
                  <a:gd name="connsiteX1" fmla="*/ 1028700 w 1028700"/>
                  <a:gd name="connsiteY1" fmla="*/ 0 h 457200"/>
                  <a:gd name="connsiteX2" fmla="*/ 1028700 w 1028700"/>
                  <a:gd name="connsiteY2" fmla="*/ 114300 h 457200"/>
                  <a:gd name="connsiteX3" fmla="*/ 0 w 1028700"/>
                  <a:gd name="connsiteY3" fmla="*/ 457200 h 457200"/>
                  <a:gd name="connsiteX4" fmla="*/ 0 w 1028700"/>
                  <a:gd name="connsiteY4" fmla="*/ 34551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457200">
                    <a:moveTo>
                      <a:pt x="0" y="345515"/>
                    </a:moveTo>
                    <a:lnTo>
                      <a:pt x="1028700" y="0"/>
                    </a:lnTo>
                    <a:lnTo>
                      <a:pt x="1028700" y="114300"/>
                    </a:lnTo>
                    <a:lnTo>
                      <a:pt x="0" y="457200"/>
                    </a:lnTo>
                    <a:lnTo>
                      <a:pt x="0" y="34551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 52">
                <a:extLst>
                  <a:ext uri="{FF2B5EF4-FFF2-40B4-BE49-F238E27FC236}">
                    <a16:creationId xmlns:a16="http://schemas.microsoft.com/office/drawing/2014/main" id="{181F7625-8A59-4391-8784-2D2E6E675FB7}"/>
                  </a:ext>
                </a:extLst>
              </p:cNvPr>
              <p:cNvSpPr/>
              <p:nvPr/>
            </p:nvSpPr>
            <p:spPr>
              <a:xfrm rot="10800000">
                <a:off x="31242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 53">
                <a:extLst>
                  <a:ext uri="{FF2B5EF4-FFF2-40B4-BE49-F238E27FC236}">
                    <a16:creationId xmlns:a16="http://schemas.microsoft.com/office/drawing/2014/main" id="{6D9F5DE1-E471-4B85-9D0D-F762C3E76A7C}"/>
                  </a:ext>
                </a:extLst>
              </p:cNvPr>
              <p:cNvSpPr/>
              <p:nvPr/>
            </p:nvSpPr>
            <p:spPr>
              <a:xfrm rot="10800000">
                <a:off x="2667000" y="24384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 54">
                <a:extLst>
                  <a:ext uri="{FF2B5EF4-FFF2-40B4-BE49-F238E27FC236}">
                    <a16:creationId xmlns:a16="http://schemas.microsoft.com/office/drawing/2014/main" id="{7AF65740-E466-4DEC-9F53-9C75AFD590FC}"/>
                  </a:ext>
                </a:extLst>
              </p:cNvPr>
              <p:cNvSpPr/>
              <p:nvPr/>
            </p:nvSpPr>
            <p:spPr>
              <a:xfrm>
                <a:off x="2667000" y="2438400"/>
                <a:ext cx="914400" cy="4572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5000" y="0"/>
                    </a:lnTo>
                    <a:lnTo>
                      <a:pt x="10000" y="5000"/>
                    </a:lnTo>
                    <a:lnTo>
                      <a:pt x="5000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BFD9E90-692B-4998-92D8-6BFCC8F42F02}"/>
                  </a:ext>
                </a:extLst>
              </p:cNvPr>
              <p:cNvCxnSpPr/>
              <p:nvPr/>
            </p:nvCxnSpPr>
            <p:spPr>
              <a:xfrm flipV="1">
                <a:off x="381000" y="2209800"/>
                <a:ext cx="1219200" cy="6096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5FE17EE-8D40-41D1-A2C6-5F11F61DA747}"/>
                  </a:ext>
                </a:extLst>
              </p:cNvPr>
              <p:cNvCxnSpPr/>
              <p:nvPr/>
            </p:nvCxnSpPr>
            <p:spPr>
              <a:xfrm flipV="1">
                <a:off x="990600" y="2209800"/>
                <a:ext cx="1524000" cy="76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42F3574-6F85-4297-AC89-7C8F8380116F}"/>
                  </a:ext>
                </a:extLst>
              </p:cNvPr>
              <p:cNvCxnSpPr/>
              <p:nvPr/>
            </p:nvCxnSpPr>
            <p:spPr>
              <a:xfrm>
                <a:off x="19050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6B8E670-57D3-4D3F-85D1-503118EE6B99}"/>
                  </a:ext>
                </a:extLst>
              </p:cNvPr>
              <p:cNvCxnSpPr/>
              <p:nvPr/>
            </p:nvCxnSpPr>
            <p:spPr>
              <a:xfrm>
                <a:off x="2819400" y="2209800"/>
                <a:ext cx="914400" cy="4572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4F6A344-7BF3-4180-AE84-BF23101CC02D}"/>
                  </a:ext>
                </a:extLst>
              </p:cNvPr>
              <p:cNvCxnSpPr/>
              <p:nvPr/>
            </p:nvCxnSpPr>
            <p:spPr>
              <a:xfrm flipV="1">
                <a:off x="1999593" y="2209800"/>
                <a:ext cx="1429407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A872A7C-0EFC-47A3-931A-04C6A32CBC28}"/>
                  </a:ext>
                </a:extLst>
              </p:cNvPr>
              <p:cNvCxnSpPr/>
              <p:nvPr/>
            </p:nvCxnSpPr>
            <p:spPr>
              <a:xfrm>
                <a:off x="838200" y="2133600"/>
                <a:ext cx="1524000" cy="76200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3F0C97C-ED6F-4EA5-B1BD-7DFABC096F7F}"/>
                  </a:ext>
                </a:extLst>
              </p:cNvPr>
              <p:cNvCxnSpPr/>
              <p:nvPr/>
            </p:nvCxnSpPr>
            <p:spPr>
              <a:xfrm>
                <a:off x="990600" y="2209800"/>
                <a:ext cx="1471448" cy="72531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3F023DF-5BAA-4B61-8CEC-A569C812E41E}"/>
                  </a:ext>
                </a:extLst>
              </p:cNvPr>
              <p:cNvSpPr txBox="1"/>
              <p:nvPr/>
            </p:nvSpPr>
            <p:spPr>
              <a:xfrm>
                <a:off x="1344033" y="1500481"/>
                <a:ext cx="687881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C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417AF97-780E-41D0-B29E-F64274C1EC54}"/>
                  </a:ext>
                </a:extLst>
              </p:cNvPr>
              <p:cNvSpPr txBox="1"/>
              <p:nvPr/>
            </p:nvSpPr>
            <p:spPr>
              <a:xfrm>
                <a:off x="1894337" y="1773296"/>
                <a:ext cx="550304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O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161566D-3BC9-44DF-9483-EC98B096415A}"/>
                  </a:ext>
                </a:extLst>
              </p:cNvPr>
              <p:cNvSpPr txBox="1"/>
              <p:nvPr/>
            </p:nvSpPr>
            <p:spPr>
              <a:xfrm>
                <a:off x="2307065" y="1500481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  <a:cs typeface="Aharoni" pitchFamily="2" charset="-79"/>
                  </a:rPr>
                  <a:t>A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744B7C-26CA-4DD7-831C-6831D3FC2A4F}"/>
                  </a:ext>
                </a:extLst>
              </p:cNvPr>
              <p:cNvSpPr txBox="1"/>
              <p:nvPr/>
            </p:nvSpPr>
            <p:spPr>
              <a:xfrm>
                <a:off x="2719793" y="2046111"/>
                <a:ext cx="1011514" cy="82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n w="12700">
                      <a:solidFill>
                        <a:srgbClr val="002060"/>
                      </a:solidFill>
                    </a:ln>
                    <a:solidFill>
                      <a:srgbClr val="C8A440"/>
                    </a:solidFill>
                    <a:latin typeface="Agency FB" pitchFamily="34" charset="0"/>
                  </a:rPr>
                  <a:t>ME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338886B-D2CE-4663-B28C-9963F3E4922B}"/>
                  </a:ext>
                </a:extLst>
              </p:cNvPr>
              <p:cNvSpPr txBox="1"/>
              <p:nvPr/>
            </p:nvSpPr>
            <p:spPr>
              <a:xfrm>
                <a:off x="931304" y="1773296"/>
                <a:ext cx="520262" cy="115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Agency FB" pitchFamily="34" charset="0"/>
                  </a:rPr>
                  <a:t>B</a:t>
                </a:r>
              </a:p>
            </p:txBody>
          </p:sp>
          <p:sp>
            <p:nvSpPr>
              <p:cNvPr id="51" name="Freeform 67">
                <a:extLst>
                  <a:ext uri="{FF2B5EF4-FFF2-40B4-BE49-F238E27FC236}">
                    <a16:creationId xmlns:a16="http://schemas.microsoft.com/office/drawing/2014/main" id="{5150A33C-1364-4536-A67A-E04CB68A2348}"/>
                  </a:ext>
                </a:extLst>
              </p:cNvPr>
              <p:cNvSpPr/>
              <p:nvPr/>
            </p:nvSpPr>
            <p:spPr>
              <a:xfrm rot="10800000">
                <a:off x="2209800" y="2667000"/>
                <a:ext cx="457200" cy="304800"/>
              </a:xfrm>
              <a:custGeom>
                <a:avLst/>
                <a:gdLst>
                  <a:gd name="connsiteX0" fmla="*/ 0 w 762000"/>
                  <a:gd name="connsiteY0" fmla="*/ 193115 h 304800"/>
                  <a:gd name="connsiteX1" fmla="*/ 482788 w 762000"/>
                  <a:gd name="connsiteY1" fmla="*/ 0 h 304800"/>
                  <a:gd name="connsiteX2" fmla="*/ 762000 w 762000"/>
                  <a:gd name="connsiteY2" fmla="*/ 0 h 304800"/>
                  <a:gd name="connsiteX3" fmla="*/ 0 w 762000"/>
                  <a:gd name="connsiteY3" fmla="*/ 304800 h 304800"/>
                  <a:gd name="connsiteX4" fmla="*/ 0 w 762000"/>
                  <a:gd name="connsiteY4" fmla="*/ 193115 h 304800"/>
                  <a:gd name="connsiteX0" fmla="*/ 0 w 762000"/>
                  <a:gd name="connsiteY0" fmla="*/ 193115 h 381000"/>
                  <a:gd name="connsiteX1" fmla="*/ 482788 w 762000"/>
                  <a:gd name="connsiteY1" fmla="*/ 0 h 381000"/>
                  <a:gd name="connsiteX2" fmla="*/ 762000 w 762000"/>
                  <a:gd name="connsiteY2" fmla="*/ 0 h 381000"/>
                  <a:gd name="connsiteX3" fmla="*/ 0 w 762000"/>
                  <a:gd name="connsiteY3" fmla="*/ 381000 h 381000"/>
                  <a:gd name="connsiteX4" fmla="*/ 0 w 762000"/>
                  <a:gd name="connsiteY4" fmla="*/ 193115 h 3810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5240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345515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345515 h 533400"/>
                  <a:gd name="connsiteX0" fmla="*/ 0 w 762000"/>
                  <a:gd name="connsiteY0" fmla="*/ 400050 h 533400"/>
                  <a:gd name="connsiteX1" fmla="*/ 762000 w 762000"/>
                  <a:gd name="connsiteY1" fmla="*/ 0 h 533400"/>
                  <a:gd name="connsiteX2" fmla="*/ 762000 w 762000"/>
                  <a:gd name="connsiteY2" fmla="*/ 133350 h 533400"/>
                  <a:gd name="connsiteX3" fmla="*/ 0 w 762000"/>
                  <a:gd name="connsiteY3" fmla="*/ 533400 h 533400"/>
                  <a:gd name="connsiteX4" fmla="*/ 0 w 762000"/>
                  <a:gd name="connsiteY4" fmla="*/ 4000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533400">
                    <a:moveTo>
                      <a:pt x="0" y="400050"/>
                    </a:moveTo>
                    <a:lnTo>
                      <a:pt x="762000" y="0"/>
                    </a:lnTo>
                    <a:lnTo>
                      <a:pt x="762000" y="133350"/>
                    </a:lnTo>
                    <a:lnTo>
                      <a:pt x="0" y="53340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1D7B4B-E783-4DEF-9628-121CC1D859C7}"/>
                </a:ext>
              </a:extLst>
            </p:cNvPr>
            <p:cNvSpPr txBox="1"/>
            <p:nvPr/>
          </p:nvSpPr>
          <p:spPr>
            <a:xfrm>
              <a:off x="2438400" y="3429001"/>
              <a:ext cx="3201759" cy="52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Georgia" pitchFamily="18" charset="0"/>
                </a:rPr>
                <a:t>University of Pittsburgh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19A56FAB-672E-425B-91C3-33197F32A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995" y="5064006"/>
            <a:ext cx="2328047" cy="79737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BD0730C-0312-4856-A252-432F960477D3}"/>
              </a:ext>
            </a:extLst>
          </p:cNvPr>
          <p:cNvSpPr/>
          <p:nvPr/>
        </p:nvSpPr>
        <p:spPr>
          <a:xfrm>
            <a:off x="7790668" y="5927728"/>
            <a:ext cx="1502863" cy="836022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CoDOT</a:t>
            </a:r>
            <a:r>
              <a:rPr lang="en-US" dirty="0"/>
              <a:t> Design Procedure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5D08ED-DC37-4541-A847-244D9E12A6FA}"/>
              </a:ext>
            </a:extLst>
          </p:cNvPr>
          <p:cNvSpPr txBox="1"/>
          <p:nvPr/>
        </p:nvSpPr>
        <p:spPr>
          <a:xfrm>
            <a:off x="7946879" y="4708549"/>
            <a:ext cx="159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Short slabs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17AF18-E9EB-4892-B443-EF357DDCA10D}"/>
              </a:ext>
            </a:extLst>
          </p:cNvPr>
          <p:cNvSpPr txBox="1"/>
          <p:nvPr/>
        </p:nvSpPr>
        <p:spPr>
          <a:xfrm>
            <a:off x="5926332" y="4698765"/>
            <a:ext cx="114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All slabs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C66948-909C-4F00-8CAC-BFAA0CD67D26}"/>
              </a:ext>
            </a:extLst>
          </p:cNvPr>
          <p:cNvCxnSpPr/>
          <p:nvPr/>
        </p:nvCxnSpPr>
        <p:spPr>
          <a:xfrm flipH="1">
            <a:off x="7374620" y="4699906"/>
            <a:ext cx="16016" cy="19150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1167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314576&quot;&gt;&lt;object type=&quot;3&quot; unique_id=&quot;1314577&quot;&gt;&lt;property id=&quot;20148&quot; value=&quot;5&quot;/&gt;&lt;property id=&quot;20300&quot; value=&quot;Slide 1 - &amp;quot;   Utah League of Cities and Towns Road School April 26, 2017&amp;quot;&quot;/&gt;&lt;property id=&quot;20307&quot; value=&quot;256&quot;/&gt;&lt;/object&gt;&lt;object type=&quot;3&quot; unique_id=&quot;1318836&quot;&gt;&lt;property id=&quot;20148&quot; value=&quot;5&quot;/&gt;&lt;property id=&quot;20300&quot; value=&quot;Slide 35 - &amp;quot;Thank you!&amp;quot;&quot;/&gt;&lt;property id=&quot;20307&quot; value=&quot;287&quot;/&gt;&lt;/object&gt;&lt;object type=&quot;3&quot; unique_id=&quot;1318899&quot;&gt;&lt;property id=&quot;20148&quot; value=&quot;5&quot;/&gt;&lt;property id=&quot;20300&quot; value=&quot;Slide 2 - &amp;quot;Presentation Outline&amp;quot;&quot;/&gt;&lt;property id=&quot;20307&quot; value=&quot;313&quot;/&gt;&lt;/object&gt;&lt;object type=&quot;3&quot; unique_id=&quot;1318900&quot;&gt;&lt;property id=&quot;20148&quot; value=&quot;5&quot;/&gt;&lt;property id=&quot;20300&quot; value=&quot;Slide 4 - &amp;quot;What is Automated Data Collection?&amp;quot;&quot;/&gt;&lt;property id=&quot;20307&quot; value=&quot;314&quot;/&gt;&lt;/object&gt;&lt;object type=&quot;3&quot; unique_id=&quot;1318901&quot;&gt;&lt;property id=&quot;20148&quot; value=&quot;5&quot;/&gt;&lt;property id=&quot;20300&quot; value=&quot;Slide 5 - &amp;quot;Capabilities&amp;quot;&quot;/&gt;&lt;property id=&quot;20307&quot; value=&quot;317&quot;/&gt;&lt;/object&gt;&lt;object type=&quot;3&quot; unique_id=&quot;1318902&quot;&gt;&lt;property id=&quot;20148&quot; value=&quot;5&quot;/&gt;&lt;property id=&quot;20300&quot; value=&quot;Slide 6 - &amp;quot;Leading Technology Used for Distress&amp;quot;&quot;/&gt;&lt;property id=&quot;20307&quot; value=&quot;320&quot;/&gt;&lt;/object&gt;&lt;object type=&quot;3&quot; unique_id=&quot;1318903&quot;&gt;&lt;property id=&quot;20148&quot; value=&quot;5&quot;/&gt;&lt;property id=&quot;20300&quot; value=&quot;Slide 7 - &amp;quot;Distress Data Reduction&amp;amp;#x09;&amp;quot;&quot;/&gt;&lt;property id=&quot;20307&quot; value=&quot;318&quot;/&gt;&lt;/object&gt;&lt;object type=&quot;3&quot; unique_id=&quot;1318904&quot;&gt;&lt;property id=&quot;20148&quot; value=&quot;5&quot;/&gt;&lt;property id=&quot;20300&quot; value=&quot;Slide 8 - &amp;quot;Example Images&amp;quot;&quot;/&gt;&lt;property id=&quot;20307&quot; value=&quot;319&quot;/&gt;&lt;/object&gt;&lt;object type=&quot;3&quot; unique_id=&quot;1318905&quot;&gt;&lt;property id=&quot;20148&quot; value=&quot;5&quot;/&gt;&lt;property id=&quot;20300&quot; value=&quot;Slide 9 - &amp;quot;Challenges You Don’t See But Should be Aware of….&amp;quot;&quot;/&gt;&lt;property id=&quot;20307&quot; value=&quot;344&quot;/&gt;&lt;/object&gt;&lt;object type=&quot;3&quot; unique_id=&quot;1318906&quot;&gt;&lt;property id=&quot;20148&quot; value=&quot;5&quot;/&gt;&lt;property id=&quot;20300&quot; value=&quot;Slide 10 - &amp;quot;Why Do Automated Data Collection?&amp;quot;&quot;/&gt;&lt;property id=&quot;20307&quot; value=&quot;315&quot;/&gt;&lt;/object&gt;&lt;object type=&quot;3&quot; unique_id=&quot;1318907&quot;&gt;&lt;property id=&quot;20148&quot; value=&quot;5&quot;/&gt;&lt;property id=&quot;20300&quot; value=&quot;Slide 11 - &amp;quot;Cost/Benefit Considerations&amp;quot;&quot;/&gt;&lt;property id=&quot;20307&quot; value=&quot;316&quot;/&gt;&lt;/object&gt;&lt;object type=&quot;3&quot; unique_id=&quot;1318908&quot;&gt;&lt;property id=&quot;20148&quot; value=&quot;5&quot;/&gt;&lt;property id=&quot;20300&quot; value=&quot;Slide 12 - &amp;quot;Closing Thoughts on Automated Data Collection&amp;quot;&quot;/&gt;&lt;property id=&quot;20307&quot; value=&quot;321&quot;/&gt;&lt;/object&gt;&lt;object type=&quot;3&quot; unique_id=&quot;1318910&quot;&gt;&lt;property id=&quot;20148&quot; value=&quot;5&quot;/&gt;&lt;property id=&quot;20300&quot; value=&quot;Slide 14 - &amp;quot;AC Pavement Distress Types&amp;quot;&quot;/&gt;&lt;property id=&quot;20307&quot; value=&quot;323&quot;/&gt;&lt;/object&gt;&lt;object type=&quot;3&quot; unique_id=&quot;1318911&quot;&gt;&lt;property id=&quot;20148&quot; value=&quot;5&quot;/&gt;&lt;property id=&quot;20300&quot; value=&quot;Slide 15 - &amp;quot;Name That Distress!&amp;quot;&quot;/&gt;&lt;property id=&quot;20307&quot; value=&quot;324&quot;/&gt;&lt;/object&gt;&lt;object type=&quot;3&quot; unique_id=&quot;1318912&quot;&gt;&lt;property id=&quot;20148&quot; value=&quot;5&quot;/&gt;&lt;property id=&quot;20300&quot; value=&quot;Slide 16 - &amp;quot;Rutting Mechanism&amp;quot;&quot;/&gt;&lt;property id=&quot;20307&quot; value=&quot;325&quot;/&gt;&lt;/object&gt;&lt;object type=&quot;3&quot; unique_id=&quot;1318913&quot;&gt;&lt;property id=&quot;20148&quot; value=&quot;5&quot;/&gt;&lt;property id=&quot;20300&quot; value=&quot;Slide 17 - &amp;quot;Rutting in Top Lift&amp;quot;&quot;/&gt;&lt;property id=&quot;20307&quot; value=&quot;326&quot;/&gt;&lt;/object&gt;&lt;object type=&quot;3&quot; unique_id=&quot;1318914&quot;&gt;&lt;property id=&quot;20148&quot; value=&quot;5&quot;/&gt;&lt;property id=&quot;20300&quot; value=&quot;Slide 18 - &amp;quot;Candidate Treatments&amp;quot;&quot;/&gt;&lt;property id=&quot;20307&quot; value=&quot;327&quot;/&gt;&lt;/object&gt;&lt;object type=&quot;3&quot; unique_id=&quot;1318915&quot;&gt;&lt;property id=&quot;20148&quot; value=&quot;5&quot;/&gt;&lt;property id=&quot;20300&quot; value=&quot;Slide 19 - &amp;quot;Name That Distress!&amp;quot;&quot;/&gt;&lt;property id=&quot;20307&quot; value=&quot;328&quot;/&gt;&lt;/object&gt;&lt;object type=&quot;3&quot; unique_id=&quot;1318916&quot;&gt;&lt;property id=&quot;20148&quot; value=&quot;5&quot;/&gt;&lt;property id=&quot;20300&quot; value=&quot;Slide 20 - &amp;quot;Fatigue Cracking Mechanism&amp;quot;&quot;/&gt;&lt;property id=&quot;20307&quot; value=&quot;329&quot;/&gt;&lt;/object&gt;&lt;object type=&quot;3&quot; unique_id=&quot;1318917&quot;&gt;&lt;property id=&quot;20148&quot; value=&quot;5&quot;/&gt;&lt;property id=&quot;20300&quot; value=&quot;Slide 21 - &amp;quot;Fatigue Crack Progression&amp;quot;&quot;/&gt;&lt;property id=&quot;20307&quot; value=&quot;330&quot;/&gt;&lt;/object&gt;&lt;object type=&quot;3&quot; unique_id=&quot;1318918&quot;&gt;&lt;property id=&quot;20148&quot; value=&quot;5&quot;/&gt;&lt;property id=&quot;20300&quot; value=&quot;Slide 22 - &amp;quot;Candidate Treatments&amp;quot;&quot;/&gt;&lt;property id=&quot;20307&quot; value=&quot;331&quot;/&gt;&lt;/object&gt;&lt;object type=&quot;3&quot; unique_id=&quot;1318919&quot;&gt;&lt;property id=&quot;20148&quot; value=&quot;5&quot;/&gt;&lt;property id=&quot;20300&quot; value=&quot;Slide 23 - &amp;quot;Name That Distress!&amp;quot;&quot;/&gt;&lt;property id=&quot;20307&quot; value=&quot;332&quot;/&gt;&lt;/object&gt;&lt;object type=&quot;3&quot; unique_id=&quot;1318920&quot;&gt;&lt;property id=&quot;20148&quot; value=&quot;5&quot;/&gt;&lt;property id=&quot;20300&quot; value=&quot;Slide 24 - &amp;quot;Thermal Cracking Mechanism&amp;quot;&quot;/&gt;&lt;property id=&quot;20307&quot; value=&quot;333&quot;/&gt;&lt;/object&gt;&lt;object type=&quot;3&quot; unique_id=&quot;1318921&quot;&gt;&lt;property id=&quot;20148&quot; value=&quot;5&quot;/&gt;&lt;property id=&quot;20300&quot; value=&quot;Slide 25 - &amp;quot;Candidate Treatments&amp;quot;&quot;/&gt;&lt;property id=&quot;20307&quot; value=&quot;334&quot;/&gt;&lt;/object&gt;&lt;object type=&quot;3&quot; unique_id=&quot;1318922&quot;&gt;&lt;property id=&quot;20148&quot; value=&quot;5&quot;/&gt;&lt;property id=&quot;20300&quot; value=&quot;Slide 26 - &amp;quot;Name That Distress!&amp;quot;&quot;/&gt;&lt;property id=&quot;20307&quot; value=&quot;335&quot;/&gt;&lt;/object&gt;&lt;object type=&quot;3&quot; unique_id=&quot;1318923&quot;&gt;&lt;property id=&quot;20148&quot; value=&quot;5&quot;/&gt;&lt;property id=&quot;20300&quot; value=&quot;Slide 27 - &amp;quot;Candidate Treatments&amp;quot;&quot;/&gt;&lt;property id=&quot;20307&quot; value=&quot;336&quot;/&gt;&lt;/object&gt;&lt;object type=&quot;3&quot; unique_id=&quot;1318924&quot;&gt;&lt;property id=&quot;20148&quot; value=&quot;5&quot;/&gt;&lt;property id=&quot;20300&quot; value=&quot;Slide 28 - &amp;quot;Name That Distress!&amp;quot;&quot;/&gt;&lt;property id=&quot;20307&quot; value=&quot;337&quot;/&gt;&lt;/object&gt;&lt;object type=&quot;3&quot; unique_id=&quot;1318925&quot;&gt;&lt;property id=&quot;20148&quot; value=&quot;5&quot;/&gt;&lt;property id=&quot;20300&quot; value=&quot;Slide 29 - &amp;quot;Reflection Cracking Mechanism&amp;quot;&quot;/&gt;&lt;property id=&quot;20307&quot; value=&quot;338&quot;/&gt;&lt;/object&gt;&lt;object type=&quot;3&quot; unique_id=&quot;1318926&quot;&gt;&lt;property id=&quot;20148&quot; value=&quot;5&quot;/&gt;&lt;property id=&quot;20300&quot; value=&quot;Slide 30 - &amp;quot;Candidate Treatments&amp;quot;&quot;/&gt;&lt;property id=&quot;20307&quot; value=&quot;339&quot;/&gt;&lt;/object&gt;&lt;object type=&quot;3&quot; unique_id=&quot;1318927&quot;&gt;&lt;property id=&quot;20148&quot; value=&quot;5&quot;/&gt;&lt;property id=&quot;20300&quot; value=&quot;Slide 31 - &amp;quot;Name That Distress!&amp;quot;&quot;/&gt;&lt;property id=&quot;20307&quot; value=&quot;340&quot;/&gt;&lt;/object&gt;&lt;object type=&quot;3&quot; unique_id=&quot;1318928&quot;&gt;&lt;property id=&quot;20148&quot; value=&quot;5&quot;/&gt;&lt;property id=&quot;20300&quot; value=&quot;Slide 32 - &amp;quot;Stripping Mechanism&amp;quot;&quot;/&gt;&lt;property id=&quot;20307&quot; value=&quot;341&quot;/&gt;&lt;/object&gt;&lt;object type=&quot;3&quot; unique_id=&quot;1318929&quot;&gt;&lt;property id=&quot;20148&quot; value=&quot;5&quot;/&gt;&lt;property id=&quot;20300&quot; value=&quot;Slide 33 - &amp;quot;Candidate Treatments&amp;quot;&quot;/&gt;&lt;property id=&quot;20307&quot; value=&quot;342&quot;/&gt;&lt;/object&gt;&lt;object type=&quot;3&quot; unique_id=&quot;1318930&quot;&gt;&lt;property id=&quot;20148&quot; value=&quot;5&quot;/&gt;&lt;property id=&quot;20300&quot; value=&quot;Slide 34 - &amp;quot;Main Take-away&amp;quot;&quot;/&gt;&lt;property id=&quot;20307&quot; value=&quot;343&quot;/&gt;&lt;/object&gt;&lt;object type=&quot;3&quot; unique_id=&quot;1319163&quot;&gt;&lt;property id=&quot;20148&quot; value=&quot;5&quot;/&gt;&lt;property id=&quot;20300&quot; value=&quot;Slide 3 - &amp;quot;AUTOMATED DATA COLLECTION&amp;quot;&quot;/&gt;&lt;property id=&quot;20307&quot; value=&quot;346&quot;/&gt;&lt;/object&gt;&lt;object type=&quot;3&quot; unique_id=&quot;1319164&quot;&gt;&lt;property id=&quot;20148&quot; value=&quot;5&quot;/&gt;&lt;property id=&quot;20300&quot; value=&quot;Slide 13 - &amp;quot;CAUSES OF PAVEMENT DISTRESS&amp;quot;&quot;/&gt;&lt;property id=&quot;20307&quot; value=&quot;347&quot;/&gt;&lt;/object&gt;&lt;/object&gt;&lt;object type=&quot;8&quot; unique_id=&quot;13146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APTech PPT Template Color Theme">
      <a:dk1>
        <a:srgbClr val="142129"/>
      </a:dk1>
      <a:lt1>
        <a:sysClr val="window" lastClr="FFFFFF"/>
      </a:lt1>
      <a:dk2>
        <a:srgbClr val="435561"/>
      </a:dk2>
      <a:lt2>
        <a:srgbClr val="E7E6E6"/>
      </a:lt2>
      <a:accent1>
        <a:srgbClr val="7AC043"/>
      </a:accent1>
      <a:accent2>
        <a:srgbClr val="097039"/>
      </a:accent2>
      <a:accent3>
        <a:srgbClr val="25B34B"/>
      </a:accent3>
      <a:accent4>
        <a:srgbClr val="01253C"/>
      </a:accent4>
      <a:accent5>
        <a:srgbClr val="194E70"/>
      </a:accent5>
      <a:accent6>
        <a:srgbClr val="94A2AD"/>
      </a:accent6>
      <a:hlink>
        <a:srgbClr val="7AC043"/>
      </a:hlink>
      <a:folHlink>
        <a:srgbClr val="ADD68A"/>
      </a:folHlink>
    </a:clrScheme>
    <a:fontScheme name="APTech PPT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C2B0169-239F-4FBA-B6E2-EE069FFF840F}" vid="{1206501E-091C-449E-99C3-924E62780B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9435</TotalTime>
  <Words>1571</Words>
  <Application>Microsoft Office PowerPoint</Application>
  <PresentationFormat>Widescreen</PresentationFormat>
  <Paragraphs>366</Paragraphs>
  <Slides>55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Agency FB</vt:lpstr>
      <vt:lpstr>Arial</vt:lpstr>
      <vt:lpstr>Calibri</vt:lpstr>
      <vt:lpstr>Franklin Gothic Demi Cond</vt:lpstr>
      <vt:lpstr>Franklin Gothic Medium</vt:lpstr>
      <vt:lpstr>Georgia</vt:lpstr>
      <vt:lpstr>Wingdings</vt:lpstr>
      <vt:lpstr>Office Theme</vt:lpstr>
      <vt:lpstr>Conventional Whitetopping (COA)       </vt:lpstr>
      <vt:lpstr>PaveME Asphalt Overlay Design Options</vt:lpstr>
      <vt:lpstr>PCC Overlay Types &amp; Corresponding PMED Design</vt:lpstr>
      <vt:lpstr>Application- Distressed asphalt pavement</vt:lpstr>
      <vt:lpstr>Application- Distressed asphalt pavement</vt:lpstr>
      <vt:lpstr>Application- Distressed asphalt pavement</vt:lpstr>
      <vt:lpstr>Application- Distressed asphalt pavement</vt:lpstr>
      <vt:lpstr>Application- Distressed asphalt pavement</vt:lpstr>
      <vt:lpstr>Application- Distressed asphalt pavement</vt:lpstr>
      <vt:lpstr>Application- Distressed asphalt pavement</vt:lpstr>
      <vt:lpstr>Application- Distressed asphalt pavement</vt:lpstr>
      <vt:lpstr>Application- Distressed asphalt pavement</vt:lpstr>
      <vt:lpstr>Application- Distressed composite pavement</vt:lpstr>
      <vt:lpstr>Application- Distressed composite pavement</vt:lpstr>
      <vt:lpstr>Application- Distressed composite pavement</vt:lpstr>
      <vt:lpstr>Application- Distressed composite pavement</vt:lpstr>
      <vt:lpstr>Application- Distressed composite pavement</vt:lpstr>
      <vt:lpstr>Application- Distressed composite pavement</vt:lpstr>
      <vt:lpstr>Application- Distressed composite pavement</vt:lpstr>
      <vt:lpstr>Poll Question #3 </vt:lpstr>
      <vt:lpstr>Poll Question #4</vt:lpstr>
      <vt:lpstr>Conventional Whitetopping (COA)</vt:lpstr>
      <vt:lpstr>PaveME – Conventional Whitetopping (COA)</vt:lpstr>
      <vt:lpstr>PaveME – Conventional Whitetopping (COA)</vt:lpstr>
      <vt:lpstr>PaveME – Conventional Whitetopping (COA)</vt:lpstr>
      <vt:lpstr>PaveME – Conventional Whitetopping (COA)</vt:lpstr>
      <vt:lpstr>PaveME – Conventional Whitetopping (COA)</vt:lpstr>
      <vt:lpstr>PaveME – Conventional Whitetopping (COA)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Example project: US 71 Iowa (Clay/Dickinson Cnty)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Prashant Ram</dc:creator>
  <cp:lastModifiedBy>Vandenbossche, Julie Marie</cp:lastModifiedBy>
  <cp:revision>259</cp:revision>
  <dcterms:created xsi:type="dcterms:W3CDTF">2019-04-18T20:40:50Z</dcterms:created>
  <dcterms:modified xsi:type="dcterms:W3CDTF">2021-10-07T18:32:43Z</dcterms:modified>
</cp:coreProperties>
</file>