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0" r:id="rId6"/>
  </p:sldMasterIdLst>
  <p:notesMasterIdLst>
    <p:notesMasterId r:id="rId8"/>
  </p:notesMasterIdLst>
  <p:sldIdLst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2AD"/>
    <a:srgbClr val="AEE2FA"/>
    <a:srgbClr val="97A1AC"/>
    <a:srgbClr val="526274"/>
    <a:srgbClr val="EEF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3" autoAdjust="0"/>
    <p:restoredTop sz="92982" autoAdjust="0"/>
  </p:normalViewPr>
  <p:slideViewPr>
    <p:cSldViewPr snapToGrid="0" snapToObjects="1">
      <p:cViewPr varScale="1">
        <p:scale>
          <a:sx n="63" d="100"/>
          <a:sy n="63" d="100"/>
        </p:scale>
        <p:origin x="14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B5DD-D01C-4F3F-8EA8-46965E5AC07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DB5B-78BD-4180-9EC5-032C1A07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fuels pooled fund, also known as the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 of Alternative Vehicle and Fuel Technologies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initiative, began in 2015. The Oregon Department of Transportation (ODOT) is leading the pooled fund effort, while the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U.S. Department of Transportation’s Federal Highway Administration (FHWA) serves as technical liaison.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ODOT, the other State DOTs that have contributed to the pooled fund are: California Department of Transportation, Connecticut Department of Transportation, North Carolina Department of Transportation, Texas Department of Transportation,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Vermont Agency of Transportation, and Washington State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Department of Transportation.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contributing DOTs helped determine topics for the five workshops that were hosted under the pooled fund: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 Infrastructure Corridor Development Workshop: Lessons Learned from the West Coast Experience – held July 28, 2015 in Portland, Oregon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Accelerating Alternative Fuel Vehicle and Infrastructure Deployment with Innovative Finance Mechanisms – held February 22,</a:t>
            </a:r>
            <a:r>
              <a:rPr lang="en-US" baseline="0" dirty="0"/>
              <a:t> 2016 in Washington, DC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State Transportation Fleet Adoption of Alternative Fuel Vehicles – held April</a:t>
            </a:r>
            <a:r>
              <a:rPr lang="en-US" baseline="0" dirty="0"/>
              <a:t> 18, 2016 in Austin, Texas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Clean Corridors Meeting: Tools for Implementing Alternative Fuel Corridors – held November 4, 2016 in Troy, New York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Learning from the California Experience: Alternative Fuels, Vehicles, and Infrastructure – held March 22, 2017 in Sacramento, California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website that hosts all materials related to the pooled fund is available at http://altfueltoolkit.org/. This website serves as a resource for DOTs and metropolitan planning organizations (MPOs) working on alternative fuel vehicle and infrastructure deployment.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website has tools and resources such as: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overview of alternative fuels, including price and emission information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timeline of alternative fuels development in the United States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fact sheet on public funding sources for clean freight corridors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payback calculator for alternative fuel vehicles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alternative fuel vehicle station locator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interactive map of truck parking and truck stop electrification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website also hosts the AFV Planning Guide, which is an a</a:t>
            </a:r>
            <a:r>
              <a:rPr lang="en-US" dirty="0"/>
              <a:t>ction-oriented guide to help state and regional transportation agencies navigate the stages of engagement on alternative fuel vehicles.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workshop has a corresponding toolkit with topic-specific tools and resources.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DB5B-78BD-4180-9EC5-032C1A075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6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1E40-0539-4968-8F48-96B8C4A9D924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2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C031-E98B-4FEC-9214-A572E7CBCF7A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456-3C45-40EC-82E1-3D4DBD381B32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7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8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1A01-3E6F-4B88-B340-E5F847675BC2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0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9538-3778-48E2-9A32-388F59284716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4FDA-7A97-4A2B-BF2B-9B02B1A67E78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0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4F2F-778F-4FD9-ABC6-D5C6274E6645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94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323-FC62-4810-86EB-1BB1917EF961}" type="datetime1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8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1408-F844-40E8-97B3-72269E8BB8E3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1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A4C-28CE-41F4-A022-8ABCE1118FE3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2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F374-F03A-4189-A6D4-6ED152850C22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783" y="6356350"/>
            <a:ext cx="258417" cy="365125"/>
          </a:xfrm>
        </p:spPr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WA_horizontal_2013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74" y="0"/>
            <a:ext cx="1535043" cy="931990"/>
          </a:xfrm>
          <a:prstGeom prst="rect">
            <a:avLst/>
          </a:prstGeom>
        </p:spPr>
      </p:pic>
      <p:pic>
        <p:nvPicPr>
          <p:cNvPr id="10" name="Picture 9" descr="climate_chang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74" y="6103064"/>
            <a:ext cx="1411909" cy="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D20-5DF8-4249-964E-FA3C855B55D4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8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06-3347-44B8-98E4-B5500CB3E3A8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924D-76EA-46A8-A124-07728F6044E2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7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57E2-021E-4A0C-BC2F-F01650FC6A7E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3A85-0FFB-4C37-82EA-8C22F58FC813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D735-838F-403D-AA82-CA696AA1B641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31DB-08ED-4F62-9424-9FA011698FE2}" type="datetime1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5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FD25-7092-4D81-94DC-0081E153395C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9439-8F32-45DD-B2DA-616684EFB6D9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D253-4F56-48CC-852F-B26CA107B670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D4D7-7C4D-4E69-8049-AF97E82818BF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7A5D-67AC-48B1-AE86-6CFDA5D46D1B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9E-DBE6-AB4B-AB8E-BDD8DAEA0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2BE5-66B0-45F2-A60D-6D4D6AA6D7BD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4633-18DD-764B-B42C-829D54B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0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altfueltoolkit.org/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8" y="0"/>
            <a:ext cx="7645791" cy="1095375"/>
          </a:xfrm>
        </p:spPr>
        <p:txBody>
          <a:bodyPr>
            <a:normAutofit/>
          </a:bodyPr>
          <a:lstStyle/>
          <a:p>
            <a:pPr algn="l"/>
            <a:r>
              <a:rPr lang="en-US" sz="2600" dirty="0">
                <a:solidFill>
                  <a:schemeClr val="bg1"/>
                </a:solidFill>
              </a:rPr>
              <a:t>Alternative Fuels Pooled Fund Website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6938" y="1276643"/>
            <a:ext cx="4038600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Website Overview:</a:t>
            </a:r>
            <a:endParaRPr lang="en-US" sz="1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Accessible at </a:t>
            </a:r>
            <a:r>
              <a:rPr lang="en-US" sz="1400" dirty="0">
                <a:hlinkClick r:id="rId3"/>
              </a:rPr>
              <a:t>http://altfueltoolkit.org/</a:t>
            </a:r>
            <a:r>
              <a:rPr lang="en-US" sz="1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Tools such as interactive maps, a payback calculator, a planning guide, and more to help DOTs and MPOs accelerate alternative fuel vehicle deployment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/>
              <a:t>Five workshop toolkits each include </a:t>
            </a:r>
            <a:r>
              <a:rPr lang="en-US" sz="1400" dirty="0"/>
              <a:t>a resource library, workshop summary report and presentations, and topic-specific materials such as fact sheets or case studies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Pooled Fund Overview: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Participating State DOTs are CA, CT, NC, NY, OR, TX, VT, and WA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ODOT is leading effort with FHWA as technical liaison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Implemented five workshops to assist State DOTs and MPOs interested in accelerating the use of alternative fuels/vehicles and associated infrastructure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4189"/>
          <a:stretch/>
        </p:blipFill>
        <p:spPr>
          <a:xfrm>
            <a:off x="4731111" y="1293093"/>
            <a:ext cx="4114800" cy="2858980"/>
          </a:xfrm>
          <a:ln>
            <a:solidFill>
              <a:srgbClr val="2892AD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 descr="FHWA_horizontal_2013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52" y="61195"/>
            <a:ext cx="1408358" cy="8550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13984" y="1502229"/>
            <a:ext cx="532413" cy="177281"/>
          </a:xfrm>
          <a:prstGeom prst="rect">
            <a:avLst/>
          </a:prstGeom>
          <a:noFill/>
          <a:ln>
            <a:solidFill>
              <a:srgbClr val="2892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13826" y="1502228"/>
            <a:ext cx="593205" cy="177281"/>
          </a:xfrm>
          <a:prstGeom prst="rect">
            <a:avLst/>
          </a:prstGeom>
          <a:noFill/>
          <a:ln>
            <a:solidFill>
              <a:srgbClr val="2892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81088" y="1502229"/>
            <a:ext cx="498047" cy="177281"/>
          </a:xfrm>
          <a:prstGeom prst="rect">
            <a:avLst/>
          </a:prstGeom>
          <a:noFill/>
          <a:ln>
            <a:solidFill>
              <a:srgbClr val="2892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endCxn id="24" idx="3"/>
          </p:cNvCxnSpPr>
          <p:nvPr/>
        </p:nvCxnSpPr>
        <p:spPr>
          <a:xfrm flipV="1">
            <a:off x="5864498" y="1590870"/>
            <a:ext cx="1581899" cy="17464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8" idx="3"/>
          </p:cNvCxnSpPr>
          <p:nvPr/>
        </p:nvCxnSpPr>
        <p:spPr>
          <a:xfrm flipV="1">
            <a:off x="7507189" y="1590870"/>
            <a:ext cx="471946" cy="22105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6726"/>
          <a:stretch/>
        </p:blipFill>
        <p:spPr>
          <a:xfrm>
            <a:off x="3998678" y="3337328"/>
            <a:ext cx="1865820" cy="1894332"/>
          </a:xfrm>
          <a:prstGeom prst="rect">
            <a:avLst/>
          </a:prstGeom>
          <a:ln>
            <a:solidFill>
              <a:srgbClr val="2892AD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007" y="3801386"/>
            <a:ext cx="2137182" cy="2250948"/>
          </a:xfrm>
          <a:prstGeom prst="rect">
            <a:avLst/>
          </a:prstGeom>
          <a:ln>
            <a:solidFill>
              <a:srgbClr val="2892AD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b="2452"/>
          <a:stretch/>
        </p:blipFill>
        <p:spPr>
          <a:xfrm>
            <a:off x="7066056" y="4152073"/>
            <a:ext cx="1994306" cy="2559321"/>
          </a:xfrm>
          <a:prstGeom prst="rect">
            <a:avLst/>
          </a:prstGeom>
          <a:ln>
            <a:solidFill>
              <a:srgbClr val="2892AD"/>
            </a:solidFill>
          </a:ln>
        </p:spPr>
      </p:pic>
      <p:cxnSp>
        <p:nvCxnSpPr>
          <p:cNvPr id="42" name="Straight Connector 41"/>
          <p:cNvCxnSpPr>
            <a:endCxn id="27" idx="3"/>
          </p:cNvCxnSpPr>
          <p:nvPr/>
        </p:nvCxnSpPr>
        <p:spPr>
          <a:xfrm flipH="1" flipV="1">
            <a:off x="8607031" y="1590869"/>
            <a:ext cx="453332" cy="25716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7189" y="254348"/>
            <a:ext cx="1553174" cy="5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57380"/>
      </p:ext>
    </p:extLst>
  </p:cSld>
  <p:clrMapOvr>
    <a:masterClrMapping/>
  </p:clrMapOvr>
</p:sld>
</file>

<file path=ppt/theme/theme1.xml><?xml version="1.0" encoding="utf-8"?>
<a:theme xmlns:a="http://schemas.openxmlformats.org/drawingml/2006/main" name="FHWY PPT_v9a (3)">
  <a:themeElements>
    <a:clrScheme name="FHWA PPT">
      <a:dk1>
        <a:srgbClr val="526274"/>
      </a:dk1>
      <a:lt1>
        <a:sysClr val="window" lastClr="FFFFFF"/>
      </a:lt1>
      <a:dk2>
        <a:srgbClr val="2892AD"/>
      </a:dk2>
      <a:lt2>
        <a:srgbClr val="FFFFFF"/>
      </a:lt2>
      <a:accent1>
        <a:srgbClr val="2892A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92AD"/>
      </a:hlink>
      <a:folHlink>
        <a:srgbClr val="5262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235429DB7FB340A8D4E366B60D0D37" ma:contentTypeVersion="7" ma:contentTypeDescription="Create a new document." ma:contentTypeScope="" ma:versionID="ed33fc0b6c8bc8ae24a7221580ea1517">
  <xsd:schema xmlns:xsd="http://www.w3.org/2001/XMLSchema" xmlns:xs="http://www.w3.org/2001/XMLSchema" xmlns:p="http://schemas.microsoft.com/office/2006/metadata/properties" xmlns:ns2="1cad98bc-52c0-4a19-9962-240040a81ea4" xmlns:ns3="ca7b9c05-f51c-428f-9edb-a11c6344d202" xmlns:ns4="cfbdd37c-763f-4dce-972c-20fcd113d89f" targetNamespace="http://schemas.microsoft.com/office/2006/metadata/properties" ma:root="true" ma:fieldsID="4c632e48feeb7fbad7d9c21e4c1c4f2b" ns2:_="" ns3:_="" ns4:_="">
    <xsd:import namespace="1cad98bc-52c0-4a19-9962-240040a81ea4"/>
    <xsd:import namespace="ca7b9c05-f51c-428f-9edb-a11c6344d202"/>
    <xsd:import namespace="cfbdd37c-763f-4dce-972c-20fcd113d8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d98bc-52c0-4a19-9962-240040a81e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b9c05-f51c-428f-9edb-a11c6344d202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dd37c-763f-4dce-972c-20fcd113d8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d98bc-52c0-4a19-9962-240040a81ea4">CADMUSCOLLAB-486448213-1930</_dlc_DocId>
    <_dlc_DocIdUrl xmlns="1cad98bc-52c0-4a19-9962-240040a81ea4">
      <Url>https://cadmus.sharepoint.com/sites/collaboration/4624-P01/_layouts/15/DocIdRedir.aspx?ID=CADMUSCOLLAB-486448213-1930</Url>
      <Description>CADMUSCOLLAB-486448213-1930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3177C4-E6B1-45B7-AE83-65E8DD8AD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d98bc-52c0-4a19-9962-240040a81ea4"/>
    <ds:schemaRef ds:uri="ca7b9c05-f51c-428f-9edb-a11c6344d202"/>
    <ds:schemaRef ds:uri="cfbdd37c-763f-4dce-972c-20fcd113d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FFC850-C921-4438-9601-32A61E91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F84EC-3C0D-4DB7-BAF1-D7963E5A750F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fbdd37c-763f-4dce-972c-20fcd113d89f"/>
    <ds:schemaRef ds:uri="ca7b9c05-f51c-428f-9edb-a11c6344d202"/>
    <ds:schemaRef ds:uri="1cad98bc-52c0-4a19-9962-240040a81ea4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A63908A-068D-4816-AB59-09A2B0C7DE2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FHWY PPT_v9a (3)</Template>
  <TotalTime>1095</TotalTime>
  <Words>164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FHWY PPT_v9a (3)</vt:lpstr>
      <vt:lpstr>Custom Design</vt:lpstr>
      <vt:lpstr>Alternative Fuels Pooled Fund Website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Tina_Hodges</dc:creator>
  <cp:lastModifiedBy>Turchetta, Diane (FHWA)</cp:lastModifiedBy>
  <cp:revision>29</cp:revision>
  <dcterms:created xsi:type="dcterms:W3CDTF">2015-01-08T16:49:59Z</dcterms:created>
  <dcterms:modified xsi:type="dcterms:W3CDTF">2017-10-03T16:49:42Z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0x010100AB235429DB7FB340A8D4E366B60D0D37</vt:lpwstr>
  </property>
  <property fmtid="{D5CDD505-2E9C-101B-9397-08002B2CF9AE}" pid="3" name="TaxKeyword">
    <vt:lpwstr/>
  </property>
  <property fmtid="{D5CDD505-2E9C-101B-9397-08002B2CF9AE}" pid="4" name="Locations">
    <vt:lpwstr/>
  </property>
  <property fmtid="{D5CDD505-2E9C-101B-9397-08002B2CF9AE}" pid="5" name="ContractDivisions">
    <vt:lpwstr/>
  </property>
  <property fmtid="{D5CDD505-2E9C-101B-9397-08002B2CF9AE}" pid="6" name="ContractClients">
    <vt:lpwstr/>
  </property>
  <property fmtid="{D5CDD505-2E9C-101B-9397-08002B2CF9AE}" pid="7" name="AreaOfExpertise">
    <vt:lpwstr/>
  </property>
  <property fmtid="{D5CDD505-2E9C-101B-9397-08002B2CF9AE}" pid="8" name="ProjectLocations">
    <vt:lpwstr/>
  </property>
  <property fmtid="{D5CDD505-2E9C-101B-9397-08002B2CF9AE}" pid="9" name="ServiceSectors">
    <vt:lpwstr/>
  </property>
  <property fmtid="{D5CDD505-2E9C-101B-9397-08002B2CF9AE}" pid="10" name="ProjectSubjectAreas">
    <vt:lpwstr/>
  </property>
  <property fmtid="{D5CDD505-2E9C-101B-9397-08002B2CF9AE}" pid="11" name="WorkType">
    <vt:lpwstr/>
  </property>
  <property fmtid="{D5CDD505-2E9C-101B-9397-08002B2CF9AE}" pid="12" name="ProjectClients">
    <vt:lpwstr/>
  </property>
  <property fmtid="{D5CDD505-2E9C-101B-9397-08002B2CF9AE}" pid="13" name="ProjectServiceSectors">
    <vt:lpwstr/>
  </property>
  <property fmtid="{D5CDD505-2E9C-101B-9397-08002B2CF9AE}" pid="14" name="_dlc_DocIdItemGuid">
    <vt:lpwstr>68d83cf6-b021-4b6c-bb43-32ba576e9d21</vt:lpwstr>
  </property>
</Properties>
</file>