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4" r:id="rId1"/>
  </p:sldMasterIdLst>
  <p:notesMasterIdLst>
    <p:notesMasterId r:id="rId56"/>
  </p:notesMasterIdLst>
  <p:handoutMasterIdLst>
    <p:handoutMasterId r:id="rId57"/>
  </p:handoutMasterIdLst>
  <p:sldIdLst>
    <p:sldId id="541" r:id="rId2"/>
    <p:sldId id="546" r:id="rId3"/>
    <p:sldId id="571" r:id="rId4"/>
    <p:sldId id="347" r:id="rId5"/>
    <p:sldId id="547" r:id="rId6"/>
    <p:sldId id="558" r:id="rId7"/>
    <p:sldId id="594" r:id="rId8"/>
    <p:sldId id="559" r:id="rId9"/>
    <p:sldId id="582" r:id="rId10"/>
    <p:sldId id="578" r:id="rId11"/>
    <p:sldId id="569" r:id="rId12"/>
    <p:sldId id="581" r:id="rId13"/>
    <p:sldId id="575" r:id="rId14"/>
    <p:sldId id="261" r:id="rId15"/>
    <p:sldId id="556" r:id="rId16"/>
    <p:sldId id="552" r:id="rId17"/>
    <p:sldId id="572" r:id="rId18"/>
    <p:sldId id="586" r:id="rId19"/>
    <p:sldId id="585" r:id="rId20"/>
    <p:sldId id="267" r:id="rId21"/>
    <p:sldId id="599" r:id="rId22"/>
    <p:sldId id="584" r:id="rId23"/>
    <p:sldId id="322" r:id="rId24"/>
    <p:sldId id="323" r:id="rId25"/>
    <p:sldId id="551" r:id="rId26"/>
    <p:sldId id="309" r:id="rId27"/>
    <p:sldId id="262" r:id="rId28"/>
    <p:sldId id="263" r:id="rId29"/>
    <p:sldId id="560" r:id="rId30"/>
    <p:sldId id="587" r:id="rId31"/>
    <p:sldId id="589" r:id="rId32"/>
    <p:sldId id="561" r:id="rId33"/>
    <p:sldId id="595" r:id="rId34"/>
    <p:sldId id="596" r:id="rId35"/>
    <p:sldId id="597" r:id="rId36"/>
    <p:sldId id="570" r:id="rId37"/>
    <p:sldId id="565" r:id="rId38"/>
    <p:sldId id="568" r:id="rId39"/>
    <p:sldId id="562" r:id="rId40"/>
    <p:sldId id="563" r:id="rId41"/>
    <p:sldId id="598" r:id="rId42"/>
    <p:sldId id="576" r:id="rId43"/>
    <p:sldId id="555" r:id="rId44"/>
    <p:sldId id="265" r:id="rId45"/>
    <p:sldId id="593" r:id="rId46"/>
    <p:sldId id="271" r:id="rId47"/>
    <p:sldId id="554" r:id="rId48"/>
    <p:sldId id="467" r:id="rId49"/>
    <p:sldId id="550" r:id="rId50"/>
    <p:sldId id="549" r:id="rId51"/>
    <p:sldId id="548" r:id="rId52"/>
    <p:sldId id="557" r:id="rId53"/>
    <p:sldId id="591" r:id="rId54"/>
    <p:sldId id="545" r:id="rId55"/>
  </p:sldIdLst>
  <p:sldSz cx="12192000" cy="6858000"/>
  <p:notesSz cx="7010400" cy="9296400"/>
  <p:custDataLst>
    <p:tags r:id="rId5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Duncan" initials="" lastIdx="4" clrIdx="0"/>
  <p:cmAuthor id="1" name="Nancy Laffey" initials="" lastIdx="2" clrIdx="1"/>
  <p:cmAuthor id="2" name="Nancy Laffey" initials="NL" lastIdx="43" clrIdx="2">
    <p:extLst>
      <p:ext uri="{19B8F6BF-5375-455C-9EA6-DF929625EA0E}">
        <p15:presenceInfo xmlns:p15="http://schemas.microsoft.com/office/powerpoint/2012/main" userId="S-1-5-21-220523388-1214440339-839522115-8621" providerId="AD"/>
      </p:ext>
    </p:extLst>
  </p:cmAuthor>
  <p:cmAuthor id="3" name="Mark Gardner" initials="MG" lastIdx="1" clrIdx="3">
    <p:extLst>
      <p:ext uri="{19B8F6BF-5375-455C-9EA6-DF929625EA0E}">
        <p15:presenceInfo xmlns:p15="http://schemas.microsoft.com/office/powerpoint/2012/main" userId="S-1-5-21-220523388-1214440339-839522115-6692" providerId="AD"/>
      </p:ext>
    </p:extLst>
  </p:cmAuthor>
  <p:cmAuthor id="4" name="Jessica Snyder" initials="JS" lastIdx="5" clrIdx="4">
    <p:extLst>
      <p:ext uri="{19B8F6BF-5375-455C-9EA6-DF929625EA0E}">
        <p15:presenceInfo xmlns:p15="http://schemas.microsoft.com/office/powerpoint/2012/main" userId="S-1-5-21-220523388-1214440339-839522115-9108" providerId="AD"/>
      </p:ext>
    </p:extLst>
  </p:cmAuthor>
  <p:cmAuthor id="5" name="David Peshkin" initials="DP" lastIdx="1" clrIdx="5">
    <p:extLst>
      <p:ext uri="{19B8F6BF-5375-455C-9EA6-DF929625EA0E}">
        <p15:presenceInfo xmlns:p15="http://schemas.microsoft.com/office/powerpoint/2012/main" userId="S-1-5-21-220523388-1214440339-839522115-1112" providerId="AD"/>
      </p:ext>
    </p:extLst>
  </p:cmAuthor>
  <p:cmAuthor id="6" name="Kurt Smith" initials="KS" lastIdx="6" clrIdx="6">
    <p:extLst>
      <p:ext uri="{19B8F6BF-5375-455C-9EA6-DF929625EA0E}">
        <p15:presenceInfo xmlns:p15="http://schemas.microsoft.com/office/powerpoint/2012/main" userId="S-1-5-21-220523388-1214440339-839522115-1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6699"/>
    <a:srgbClr val="006600"/>
    <a:srgbClr val="0B0D0F"/>
    <a:srgbClr val="CCD0D5"/>
    <a:srgbClr val="E7E9EB"/>
    <a:srgbClr val="487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0" autoAdjust="0"/>
    <p:restoredTop sz="95417" autoAdjust="0"/>
  </p:normalViewPr>
  <p:slideViewPr>
    <p:cSldViewPr showGuides="1">
      <p:cViewPr varScale="1">
        <p:scale>
          <a:sx n="102" d="100"/>
          <a:sy n="102" d="100"/>
        </p:scale>
        <p:origin x="576" y="72"/>
      </p:cViewPr>
      <p:guideLst>
        <p:guide orient="horz" pos="240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324359271267565"/>
          <c:y val="5.3753251728155933E-2"/>
          <c:w val="0.80479562297359886"/>
          <c:h val="0.7729152414391757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50723474906545774"/>
                  <c:y val="-1.2898387701537307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/>
                      <a:t>y = 0.9952x + 0.0884</a:t>
                    </a:r>
                    <a:br>
                      <a:rPr lang="en-US" sz="1200" baseline="0" dirty="0"/>
                    </a:br>
                    <a:r>
                      <a:rPr lang="en-US" sz="1200" baseline="0" dirty="0"/>
                      <a:t>R² = 0.92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/>
                      <a:t>SEE = 4.58%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/>
                      <a:t>n = 760</a:t>
                    </a:r>
                    <a:endParaRPr lang="en-US" sz="1200" dirty="0"/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</c:trendlineLbl>
          </c:trendline>
          <c:xVal>
            <c:numRef>
              <c:f>Crack!$C$4:$C$754</c:f>
              <c:numCache>
                <c:formatCode>General</c:formatCode>
                <c:ptCount val="751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>
                  <c:v>8</c:v>
                </c:pt>
                <c:pt idx="5">
                  <c:v>19.8</c:v>
                </c:pt>
                <c:pt idx="6">
                  <c:v>19.8</c:v>
                </c:pt>
                <c:pt idx="7">
                  <c:v>59.4</c:v>
                </c:pt>
                <c:pt idx="8">
                  <c:v>59.4</c:v>
                </c:pt>
                <c:pt idx="9">
                  <c:v>72.599999999999994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4</c:v>
                </c:pt>
                <c:pt idx="28">
                  <c:v>4</c:v>
                </c:pt>
                <c:pt idx="29">
                  <c:v>8</c:v>
                </c:pt>
                <c:pt idx="30">
                  <c:v>16</c:v>
                </c:pt>
                <c:pt idx="31">
                  <c:v>28</c:v>
                </c:pt>
                <c:pt idx="32">
                  <c:v>0</c:v>
                </c:pt>
                <c:pt idx="33">
                  <c:v>0</c:v>
                </c:pt>
                <c:pt idx="34">
                  <c:v>3.9</c:v>
                </c:pt>
                <c:pt idx="35">
                  <c:v>3.9</c:v>
                </c:pt>
                <c:pt idx="36">
                  <c:v>7.8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4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16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6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22.5</c:v>
                </c:pt>
                <c:pt idx="119">
                  <c:v>24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14.8</c:v>
                </c:pt>
                <c:pt idx="210">
                  <c:v>14.8</c:v>
                </c:pt>
                <c:pt idx="211">
                  <c:v>14.8</c:v>
                </c:pt>
                <c:pt idx="212">
                  <c:v>14.8</c:v>
                </c:pt>
                <c:pt idx="213">
                  <c:v>14.8</c:v>
                </c:pt>
                <c:pt idx="214">
                  <c:v>0</c:v>
                </c:pt>
                <c:pt idx="215">
                  <c:v>0</c:v>
                </c:pt>
                <c:pt idx="216">
                  <c:v>44.4</c:v>
                </c:pt>
                <c:pt idx="217">
                  <c:v>59.2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9</c:v>
                </c:pt>
                <c:pt idx="257">
                  <c:v>27</c:v>
                </c:pt>
                <c:pt idx="258">
                  <c:v>36</c:v>
                </c:pt>
                <c:pt idx="259">
                  <c:v>38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6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3</c:v>
                </c:pt>
                <c:pt idx="344">
                  <c:v>6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12</c:v>
                </c:pt>
                <c:pt idx="355">
                  <c:v>24</c:v>
                </c:pt>
                <c:pt idx="356">
                  <c:v>30</c:v>
                </c:pt>
                <c:pt idx="357">
                  <c:v>36</c:v>
                </c:pt>
                <c:pt idx="358">
                  <c:v>48</c:v>
                </c:pt>
                <c:pt idx="359">
                  <c:v>48</c:v>
                </c:pt>
                <c:pt idx="360">
                  <c:v>57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3</c:v>
                </c:pt>
                <c:pt idx="366">
                  <c:v>12</c:v>
                </c:pt>
                <c:pt idx="367">
                  <c:v>15</c:v>
                </c:pt>
                <c:pt idx="368">
                  <c:v>18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4</c:v>
                </c:pt>
                <c:pt idx="396">
                  <c:v>4</c:v>
                </c:pt>
                <c:pt idx="397">
                  <c:v>8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3</c:v>
                </c:pt>
                <c:pt idx="411">
                  <c:v>3</c:v>
                </c:pt>
                <c:pt idx="412">
                  <c:v>6</c:v>
                </c:pt>
                <c:pt idx="413">
                  <c:v>6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3</c:v>
                </c:pt>
                <c:pt idx="430">
                  <c:v>6</c:v>
                </c:pt>
                <c:pt idx="431">
                  <c:v>6</c:v>
                </c:pt>
                <c:pt idx="432">
                  <c:v>9</c:v>
                </c:pt>
                <c:pt idx="433">
                  <c:v>9</c:v>
                </c:pt>
                <c:pt idx="434">
                  <c:v>9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9</c:v>
                </c:pt>
                <c:pt idx="467">
                  <c:v>9</c:v>
                </c:pt>
                <c:pt idx="468">
                  <c:v>21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3</c:v>
                </c:pt>
                <c:pt idx="494">
                  <c:v>3</c:v>
                </c:pt>
                <c:pt idx="495">
                  <c:v>6</c:v>
                </c:pt>
                <c:pt idx="496">
                  <c:v>6</c:v>
                </c:pt>
                <c:pt idx="497">
                  <c:v>6</c:v>
                </c:pt>
                <c:pt idx="498">
                  <c:v>6</c:v>
                </c:pt>
                <c:pt idx="499">
                  <c:v>9</c:v>
                </c:pt>
                <c:pt idx="500">
                  <c:v>9</c:v>
                </c:pt>
                <c:pt idx="501">
                  <c:v>9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9</c:v>
                </c:pt>
                <c:pt idx="533">
                  <c:v>9</c:v>
                </c:pt>
                <c:pt idx="534">
                  <c:v>12</c:v>
                </c:pt>
                <c:pt idx="535">
                  <c:v>5.4</c:v>
                </c:pt>
                <c:pt idx="536">
                  <c:v>5.4</c:v>
                </c:pt>
                <c:pt idx="537">
                  <c:v>5.4</c:v>
                </c:pt>
                <c:pt idx="538">
                  <c:v>5.4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7.4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55</c:v>
                </c:pt>
                <c:pt idx="586">
                  <c:v>65</c:v>
                </c:pt>
                <c:pt idx="587">
                  <c:v>65</c:v>
                </c:pt>
                <c:pt idx="588">
                  <c:v>65</c:v>
                </c:pt>
                <c:pt idx="589">
                  <c:v>65</c:v>
                </c:pt>
                <c:pt idx="590">
                  <c:v>65</c:v>
                </c:pt>
                <c:pt idx="591">
                  <c:v>65</c:v>
                </c:pt>
                <c:pt idx="592">
                  <c:v>65</c:v>
                </c:pt>
                <c:pt idx="593">
                  <c:v>65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6.25</c:v>
                </c:pt>
                <c:pt idx="611">
                  <c:v>12.5</c:v>
                </c:pt>
                <c:pt idx="612">
                  <c:v>31.25</c:v>
                </c:pt>
                <c:pt idx="613">
                  <c:v>43.75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7.4</c:v>
                </c:pt>
                <c:pt idx="622">
                  <c:v>7.4</c:v>
                </c:pt>
                <c:pt idx="623">
                  <c:v>14.8</c:v>
                </c:pt>
                <c:pt idx="624">
                  <c:v>14.8</c:v>
                </c:pt>
                <c:pt idx="625">
                  <c:v>14.8</c:v>
                </c:pt>
                <c:pt idx="626">
                  <c:v>14.8</c:v>
                </c:pt>
                <c:pt idx="627">
                  <c:v>14.8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6.25</c:v>
                </c:pt>
                <c:pt idx="663">
                  <c:v>6.25</c:v>
                </c:pt>
                <c:pt idx="664">
                  <c:v>6.25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5.6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</c:numCache>
            </c:numRef>
          </c:xVal>
          <c:yVal>
            <c:numRef>
              <c:f>Crack!$T$4:$T$754</c:f>
              <c:numCache>
                <c:formatCode>General</c:formatCode>
                <c:ptCount val="751"/>
                <c:pt idx="0">
                  <c:v>0.5710994247671447</c:v>
                </c:pt>
                <c:pt idx="1">
                  <c:v>0.74562738861444722</c:v>
                </c:pt>
                <c:pt idx="2">
                  <c:v>1.7506293221632299</c:v>
                </c:pt>
                <c:pt idx="3">
                  <c:v>2.4071055868328592</c:v>
                </c:pt>
                <c:pt idx="4">
                  <c:v>3.9772758083280304</c:v>
                </c:pt>
                <c:pt idx="5">
                  <c:v>19.630102509836163</c:v>
                </c:pt>
                <c:pt idx="6">
                  <c:v>20.774114448637246</c:v>
                </c:pt>
                <c:pt idx="7">
                  <c:v>50.986284429065243</c:v>
                </c:pt>
                <c:pt idx="8">
                  <c:v>59.860955938823899</c:v>
                </c:pt>
                <c:pt idx="9">
                  <c:v>69.330438020132419</c:v>
                </c:pt>
                <c:pt idx="10">
                  <c:v>85.822810820218749</c:v>
                </c:pt>
                <c:pt idx="11">
                  <c:v>89.746408170350463</c:v>
                </c:pt>
                <c:pt idx="12">
                  <c:v>93.0575036092429</c:v>
                </c:pt>
                <c:pt idx="13">
                  <c:v>0.14921982882079576</c:v>
                </c:pt>
                <c:pt idx="14">
                  <c:v>0.15866221961147661</c:v>
                </c:pt>
                <c:pt idx="15">
                  <c:v>0.26284740523732042</c:v>
                </c:pt>
                <c:pt idx="16">
                  <c:v>0.87982236297393368</c:v>
                </c:pt>
                <c:pt idx="17">
                  <c:v>1.5045687250540238</c:v>
                </c:pt>
                <c:pt idx="18">
                  <c:v>2.7846527950453241</c:v>
                </c:pt>
                <c:pt idx="19">
                  <c:v>7.1575655707113187E-9</c:v>
                </c:pt>
                <c:pt idx="20">
                  <c:v>8.4993907926892299E-9</c:v>
                </c:pt>
                <c:pt idx="21">
                  <c:v>1.9061022512114096E-8</c:v>
                </c:pt>
                <c:pt idx="22">
                  <c:v>3.4708630400810939E-8</c:v>
                </c:pt>
                <c:pt idx="23">
                  <c:v>5.0182038748551607E-8</c:v>
                </c:pt>
                <c:pt idx="24">
                  <c:v>8.3041728864718521E-8</c:v>
                </c:pt>
                <c:pt idx="25">
                  <c:v>1.2162906738674869E-7</c:v>
                </c:pt>
                <c:pt idx="26">
                  <c:v>6.0925379502960295</c:v>
                </c:pt>
                <c:pt idx="27">
                  <c:v>9.5758581350644807</c:v>
                </c:pt>
                <c:pt idx="28">
                  <c:v>13.909306904421372</c:v>
                </c:pt>
                <c:pt idx="29">
                  <c:v>16.556275311971273</c:v>
                </c:pt>
                <c:pt idx="30">
                  <c:v>24.27562625885172</c:v>
                </c:pt>
                <c:pt idx="31">
                  <c:v>30.146631564298648</c:v>
                </c:pt>
                <c:pt idx="32">
                  <c:v>3.4824526623387832E-4</c:v>
                </c:pt>
                <c:pt idx="33">
                  <c:v>3.6914323188340728E-4</c:v>
                </c:pt>
                <c:pt idx="34">
                  <c:v>0.23699546118802639</c:v>
                </c:pt>
                <c:pt idx="35">
                  <c:v>2.6726415854482184</c:v>
                </c:pt>
                <c:pt idx="36">
                  <c:v>6.2829999715160625</c:v>
                </c:pt>
                <c:pt idx="37">
                  <c:v>1.1593733855045041E-4</c:v>
                </c:pt>
                <c:pt idx="38">
                  <c:v>1.3937405787094081E-4</c:v>
                </c:pt>
                <c:pt idx="39">
                  <c:v>1.904920960867777E-4</c:v>
                </c:pt>
                <c:pt idx="40">
                  <c:v>2.9631892340367021E-4</c:v>
                </c:pt>
                <c:pt idx="41">
                  <c:v>4.6642137823191048E-4</c:v>
                </c:pt>
                <c:pt idx="42">
                  <c:v>6.0006284163075527E-4</c:v>
                </c:pt>
                <c:pt idx="43">
                  <c:v>8.7981513078491875E-4</c:v>
                </c:pt>
                <c:pt idx="44">
                  <c:v>1.1959868794638537E-3</c:v>
                </c:pt>
                <c:pt idx="45">
                  <c:v>6.2775782317571627E-10</c:v>
                </c:pt>
                <c:pt idx="46">
                  <c:v>2.6319714703864183E-9</c:v>
                </c:pt>
                <c:pt idx="47">
                  <c:v>3.6313451881985782E-9</c:v>
                </c:pt>
                <c:pt idx="48">
                  <c:v>5.4772561442633715E-9</c:v>
                </c:pt>
                <c:pt idx="49">
                  <c:v>5.4772561442633715E-9</c:v>
                </c:pt>
                <c:pt idx="50">
                  <c:v>2.3081398205756783E-7</c:v>
                </c:pt>
                <c:pt idx="51">
                  <c:v>1.0062702239804549E-6</c:v>
                </c:pt>
                <c:pt idx="52">
                  <c:v>1.4020274958057441E-6</c:v>
                </c:pt>
                <c:pt idx="53">
                  <c:v>2.1374567925376299E-6</c:v>
                </c:pt>
                <c:pt idx="54">
                  <c:v>2.1374567928570591E-6</c:v>
                </c:pt>
                <c:pt idx="55">
                  <c:v>1.0625525336407299E-3</c:v>
                </c:pt>
                <c:pt idx="56">
                  <c:v>7.3552567120871819E-3</c:v>
                </c:pt>
                <c:pt idx="57">
                  <c:v>1.0145177768596546E-2</c:v>
                </c:pt>
                <c:pt idx="58">
                  <c:v>1.6434284086507503E-2</c:v>
                </c:pt>
                <c:pt idx="59">
                  <c:v>4.4566595976732503E-5</c:v>
                </c:pt>
                <c:pt idx="60">
                  <c:v>5.6689449033651813E-5</c:v>
                </c:pt>
                <c:pt idx="61">
                  <c:v>6.1324274981998541E-5</c:v>
                </c:pt>
                <c:pt idx="62">
                  <c:v>7.8559675106386163E-5</c:v>
                </c:pt>
                <c:pt idx="63">
                  <c:v>1.395105850067331E-4</c:v>
                </c:pt>
                <c:pt idx="64">
                  <c:v>0.31270439661696481</c:v>
                </c:pt>
                <c:pt idx="65">
                  <c:v>0.40802952216435784</c:v>
                </c:pt>
                <c:pt idx="66">
                  <c:v>0.44658842895819928</c:v>
                </c:pt>
                <c:pt idx="67">
                  <c:v>0.58815017851101381</c:v>
                </c:pt>
                <c:pt idx="68">
                  <c:v>1.1243995374933071</c:v>
                </c:pt>
                <c:pt idx="69">
                  <c:v>3.4269881388949474E-3</c:v>
                </c:pt>
                <c:pt idx="70">
                  <c:v>4.9981423914222979E-3</c:v>
                </c:pt>
                <c:pt idx="71">
                  <c:v>8.003480697935043E-4</c:v>
                </c:pt>
                <c:pt idx="72">
                  <c:v>1.2421003039516881E-3</c:v>
                </c:pt>
                <c:pt idx="73">
                  <c:v>3.4298677953336847E-2</c:v>
                </c:pt>
                <c:pt idx="74">
                  <c:v>1.7917009763341711E-6</c:v>
                </c:pt>
                <c:pt idx="75">
                  <c:v>2.3948913799123649E-6</c:v>
                </c:pt>
                <c:pt idx="76">
                  <c:v>3.539642622111144E-6</c:v>
                </c:pt>
                <c:pt idx="77">
                  <c:v>8.30284995665555E-6</c:v>
                </c:pt>
                <c:pt idx="78">
                  <c:v>2.8026717043052225E-5</c:v>
                </c:pt>
                <c:pt idx="79">
                  <c:v>9.5048204929174093E-4</c:v>
                </c:pt>
                <c:pt idx="80">
                  <c:v>1.2850301533183521E-3</c:v>
                </c:pt>
                <c:pt idx="81">
                  <c:v>1.9375547254199719E-3</c:v>
                </c:pt>
                <c:pt idx="82">
                  <c:v>4.1049854815210143E-3</c:v>
                </c:pt>
                <c:pt idx="83">
                  <c:v>1.3058119530813345E-2</c:v>
                </c:pt>
                <c:pt idx="84">
                  <c:v>18.287108176404956</c:v>
                </c:pt>
                <c:pt idx="85">
                  <c:v>28.399564107264005</c:v>
                </c:pt>
                <c:pt idx="86">
                  <c:v>30.910285643267759</c:v>
                </c:pt>
                <c:pt idx="87">
                  <c:v>31.680248058631079</c:v>
                </c:pt>
                <c:pt idx="88">
                  <c:v>1.0540816997835984E-4</c:v>
                </c:pt>
                <c:pt idx="89">
                  <c:v>1.9496580808205657</c:v>
                </c:pt>
                <c:pt idx="90">
                  <c:v>7.0485829233210948</c:v>
                </c:pt>
                <c:pt idx="91">
                  <c:v>12.763354598015027</c:v>
                </c:pt>
                <c:pt idx="92">
                  <c:v>0.36452490578401903</c:v>
                </c:pt>
                <c:pt idx="93">
                  <c:v>1.001397389307298</c:v>
                </c:pt>
                <c:pt idx="94">
                  <c:v>1.5361768390281763</c:v>
                </c:pt>
                <c:pt idx="95">
                  <c:v>5.6937279211908551</c:v>
                </c:pt>
                <c:pt idx="96">
                  <c:v>10.35777604129869</c:v>
                </c:pt>
                <c:pt idx="97">
                  <c:v>13.604139275741645</c:v>
                </c:pt>
                <c:pt idx="98">
                  <c:v>7.2006583267787661E-13</c:v>
                </c:pt>
                <c:pt idx="99">
                  <c:v>2.0049522432743043E-11</c:v>
                </c:pt>
                <c:pt idx="100">
                  <c:v>1.7154942290162587E-10</c:v>
                </c:pt>
                <c:pt idx="101">
                  <c:v>2.3358864914524583E-8</c:v>
                </c:pt>
                <c:pt idx="102">
                  <c:v>3.9245497457175727E-5</c:v>
                </c:pt>
                <c:pt idx="103">
                  <c:v>6.8548046611134137E-5</c:v>
                </c:pt>
                <c:pt idx="104">
                  <c:v>5.5336665513100794E-4</c:v>
                </c:pt>
                <c:pt idx="105">
                  <c:v>7.4275280027137906E-4</c:v>
                </c:pt>
                <c:pt idx="106">
                  <c:v>5.2262156702016495E-11</c:v>
                </c:pt>
                <c:pt idx="107">
                  <c:v>1.863928270824391E-7</c:v>
                </c:pt>
                <c:pt idx="108">
                  <c:v>3.149822834062226E-7</c:v>
                </c:pt>
                <c:pt idx="109">
                  <c:v>2.4388788751494719E-6</c:v>
                </c:pt>
                <c:pt idx="110">
                  <c:v>3.262562518915821E-6</c:v>
                </c:pt>
                <c:pt idx="111">
                  <c:v>5.208260525376632E-6</c:v>
                </c:pt>
                <c:pt idx="112">
                  <c:v>6.1378545136072572E-6</c:v>
                </c:pt>
                <c:pt idx="113">
                  <c:v>7.5895538467026577E-6</c:v>
                </c:pt>
                <c:pt idx="114">
                  <c:v>8.9436443972814549E-6</c:v>
                </c:pt>
                <c:pt idx="115">
                  <c:v>3.2574533144535634E-30</c:v>
                </c:pt>
                <c:pt idx="116">
                  <c:v>7.4644119663116923E-30</c:v>
                </c:pt>
                <c:pt idx="117">
                  <c:v>4.5755630969317861E-29</c:v>
                </c:pt>
                <c:pt idx="118">
                  <c:v>2.8165284119568748</c:v>
                </c:pt>
                <c:pt idx="119">
                  <c:v>4.9578780142755621</c:v>
                </c:pt>
                <c:pt idx="120">
                  <c:v>1.8045550520646057E-33</c:v>
                </c:pt>
                <c:pt idx="121">
                  <c:v>3.0210717391967356E-26</c:v>
                </c:pt>
                <c:pt idx="122">
                  <c:v>4.6795128146281123E-26</c:v>
                </c:pt>
                <c:pt idx="123">
                  <c:v>3.8700385487648219E-25</c:v>
                </c:pt>
                <c:pt idx="124">
                  <c:v>5.3220744817934932E-25</c:v>
                </c:pt>
                <c:pt idx="125">
                  <c:v>1.132098545496574E-24</c:v>
                </c:pt>
                <c:pt idx="126">
                  <c:v>4.1267852954026789E-12</c:v>
                </c:pt>
                <c:pt idx="127">
                  <c:v>8.659374773134161E-8</c:v>
                </c:pt>
                <c:pt idx="128">
                  <c:v>1.3924596265716672E-24</c:v>
                </c:pt>
                <c:pt idx="129">
                  <c:v>1.2304483331108908E-17</c:v>
                </c:pt>
                <c:pt idx="130">
                  <c:v>4.2004407608674292E-17</c:v>
                </c:pt>
                <c:pt idx="131">
                  <c:v>3.7523739821909827E-16</c:v>
                </c:pt>
                <c:pt idx="132">
                  <c:v>5.6232002920694791E-16</c:v>
                </c:pt>
                <c:pt idx="133">
                  <c:v>1.0786566585706697E-15</c:v>
                </c:pt>
                <c:pt idx="134">
                  <c:v>1.4041213587111358E-15</c:v>
                </c:pt>
                <c:pt idx="135">
                  <c:v>4.5602473512472575E-10</c:v>
                </c:pt>
                <c:pt idx="136">
                  <c:v>2.3878034643456391E-6</c:v>
                </c:pt>
                <c:pt idx="137">
                  <c:v>1.028951152855256E-18</c:v>
                </c:pt>
                <c:pt idx="138">
                  <c:v>2.3448723735093561E-7</c:v>
                </c:pt>
                <c:pt idx="139">
                  <c:v>4.9485152196707501E-7</c:v>
                </c:pt>
                <c:pt idx="140">
                  <c:v>2.7982394257904998E-6</c:v>
                </c:pt>
                <c:pt idx="141">
                  <c:v>5.9026431422932522E-6</c:v>
                </c:pt>
                <c:pt idx="142">
                  <c:v>8.5900541782049224E-6</c:v>
                </c:pt>
                <c:pt idx="143">
                  <c:v>1.5710510694585599E-5</c:v>
                </c:pt>
                <c:pt idx="144">
                  <c:v>1.9835796841804013E-5</c:v>
                </c:pt>
                <c:pt idx="145">
                  <c:v>2.540779224401281E-5</c:v>
                </c:pt>
                <c:pt idx="146">
                  <c:v>3.1322759613281045E-5</c:v>
                </c:pt>
                <c:pt idx="147">
                  <c:v>7.3377627537972684E-14</c:v>
                </c:pt>
                <c:pt idx="148">
                  <c:v>1.8865791328592253E-4</c:v>
                </c:pt>
                <c:pt idx="149">
                  <c:v>4.0617595031166117E-4</c:v>
                </c:pt>
                <c:pt idx="150">
                  <c:v>4.7152347678626246E-3</c:v>
                </c:pt>
                <c:pt idx="151">
                  <c:v>6.8578037660177674E-3</c:v>
                </c:pt>
                <c:pt idx="152">
                  <c:v>1.2531122184093108E-2</c:v>
                </c:pt>
                <c:pt idx="153">
                  <c:v>1.5736554385954431E-2</c:v>
                </c:pt>
                <c:pt idx="154">
                  <c:v>2.0253226955893256E-2</c:v>
                </c:pt>
                <c:pt idx="155">
                  <c:v>2.496161673404651E-2</c:v>
                </c:pt>
                <c:pt idx="156">
                  <c:v>9.5948193305121609E-21</c:v>
                </c:pt>
                <c:pt idx="157">
                  <c:v>7.9575013511067139E-11</c:v>
                </c:pt>
                <c:pt idx="158">
                  <c:v>1.2000319313982974E-10</c:v>
                </c:pt>
                <c:pt idx="159">
                  <c:v>1.0663616605958657E-9</c:v>
                </c:pt>
                <c:pt idx="160">
                  <c:v>1.4246444254719288E-9</c:v>
                </c:pt>
                <c:pt idx="161">
                  <c:v>2.2707315347605064E-9</c:v>
                </c:pt>
                <c:pt idx="162">
                  <c:v>2.7263068139521423E-9</c:v>
                </c:pt>
                <c:pt idx="163">
                  <c:v>3.2960075235408556E-9</c:v>
                </c:pt>
                <c:pt idx="164">
                  <c:v>3.8791701638592209E-9</c:v>
                </c:pt>
                <c:pt idx="165">
                  <c:v>4.9372699892194487E-3</c:v>
                </c:pt>
                <c:pt idx="166">
                  <c:v>9.143101907405549E-3</c:v>
                </c:pt>
                <c:pt idx="167">
                  <c:v>0.21600528675911196</c:v>
                </c:pt>
                <c:pt idx="168">
                  <c:v>0.44242843165243023</c:v>
                </c:pt>
                <c:pt idx="169">
                  <c:v>4.4353013649581072E-4</c:v>
                </c:pt>
                <c:pt idx="170">
                  <c:v>8.2051682588950726E-4</c:v>
                </c:pt>
                <c:pt idx="171">
                  <c:v>1.7204428886703211E-5</c:v>
                </c:pt>
                <c:pt idx="172">
                  <c:v>2.6704255946700097E-5</c:v>
                </c:pt>
                <c:pt idx="173">
                  <c:v>5.2963395003393487E-5</c:v>
                </c:pt>
                <c:pt idx="174">
                  <c:v>1.2799527643725522E-4</c:v>
                </c:pt>
                <c:pt idx="175">
                  <c:v>5.2474430400654103E-4</c:v>
                </c:pt>
                <c:pt idx="176">
                  <c:v>1.1844282975039919E-3</c:v>
                </c:pt>
                <c:pt idx="177">
                  <c:v>2.3199988287374166E-4</c:v>
                </c:pt>
                <c:pt idx="178">
                  <c:v>3.2644943263363186E-4</c:v>
                </c:pt>
                <c:pt idx="179">
                  <c:v>5.5196082663408214E-4</c:v>
                </c:pt>
                <c:pt idx="180">
                  <c:v>1.0292377514430889E-3</c:v>
                </c:pt>
                <c:pt idx="181">
                  <c:v>2.809927670647768E-3</c:v>
                </c:pt>
                <c:pt idx="182">
                  <c:v>5.2200020749674702E-3</c:v>
                </c:pt>
                <c:pt idx="183">
                  <c:v>4.8261556410920383E-3</c:v>
                </c:pt>
                <c:pt idx="184">
                  <c:v>7.3317604768513827E-3</c:v>
                </c:pt>
                <c:pt idx="185">
                  <c:v>9.9548976393851983E-3</c:v>
                </c:pt>
                <c:pt idx="186">
                  <c:v>1.5897155540964637E-2</c:v>
                </c:pt>
                <c:pt idx="187">
                  <c:v>2.2928168377664176E-2</c:v>
                </c:pt>
                <c:pt idx="188">
                  <c:v>3.8478300152480445E-2</c:v>
                </c:pt>
                <c:pt idx="189">
                  <c:v>0.23619746107215711</c:v>
                </c:pt>
                <c:pt idx="190">
                  <c:v>0.37312873193098556</c:v>
                </c:pt>
                <c:pt idx="191">
                  <c:v>0.52256090830573165</c:v>
                </c:pt>
                <c:pt idx="192">
                  <c:v>0.85574203015543704</c:v>
                </c:pt>
                <c:pt idx="193">
                  <c:v>1.2699612047263298</c:v>
                </c:pt>
                <c:pt idx="194">
                  <c:v>2.1723104515589222</c:v>
                </c:pt>
                <c:pt idx="195">
                  <c:v>2.6643765892800845E-6</c:v>
                </c:pt>
                <c:pt idx="196">
                  <c:v>3.9460042191664489E-6</c:v>
                </c:pt>
                <c:pt idx="197">
                  <c:v>4.479394948851073E-6</c:v>
                </c:pt>
                <c:pt idx="198">
                  <c:v>0.62738854486726725</c:v>
                </c:pt>
                <c:pt idx="199">
                  <c:v>1.1877763442161806</c:v>
                </c:pt>
                <c:pt idx="200">
                  <c:v>2.0173774815379075</c:v>
                </c:pt>
                <c:pt idx="201">
                  <c:v>3.1068066293015777</c:v>
                </c:pt>
                <c:pt idx="202">
                  <c:v>4.9001517097547707</c:v>
                </c:pt>
                <c:pt idx="203">
                  <c:v>6.4796444582725377</c:v>
                </c:pt>
                <c:pt idx="204">
                  <c:v>5.1536706903579461E-3</c:v>
                </c:pt>
                <c:pt idx="205">
                  <c:v>5.3959321632515884E-3</c:v>
                </c:pt>
                <c:pt idx="206">
                  <c:v>1.2175082424489524E-2</c:v>
                </c:pt>
                <c:pt idx="207">
                  <c:v>1.5952334312156265E-2</c:v>
                </c:pt>
                <c:pt idx="208">
                  <c:v>1.8005899273481625E-2</c:v>
                </c:pt>
                <c:pt idx="209">
                  <c:v>4.4343983268541631</c:v>
                </c:pt>
                <c:pt idx="210">
                  <c:v>4.6806328216420843</c:v>
                </c:pt>
                <c:pt idx="211">
                  <c:v>10.816322230103742</c:v>
                </c:pt>
                <c:pt idx="212">
                  <c:v>13.982935991906292</c:v>
                </c:pt>
                <c:pt idx="213">
                  <c:v>15.66579766544117</c:v>
                </c:pt>
                <c:pt idx="214">
                  <c:v>6.3254706166872218E-2</c:v>
                </c:pt>
                <c:pt idx="215">
                  <c:v>0.17258199077325911</c:v>
                </c:pt>
                <c:pt idx="216">
                  <c:v>45.768192415401067</c:v>
                </c:pt>
                <c:pt idx="217">
                  <c:v>71.638736052720688</c:v>
                </c:pt>
                <c:pt idx="218">
                  <c:v>1.061589808725685E-11</c:v>
                </c:pt>
                <c:pt idx="219">
                  <c:v>1.6433097504398953E-11</c:v>
                </c:pt>
                <c:pt idx="220">
                  <c:v>1.9620532625653546E-11</c:v>
                </c:pt>
                <c:pt idx="221">
                  <c:v>7.5069513784125657E-11</c:v>
                </c:pt>
                <c:pt idx="222">
                  <c:v>1.179679267510797E-10</c:v>
                </c:pt>
                <c:pt idx="223">
                  <c:v>1.4164859050901293E-10</c:v>
                </c:pt>
                <c:pt idx="224">
                  <c:v>3.4059935818651951E-2</c:v>
                </c:pt>
                <c:pt idx="225">
                  <c:v>3.6534308404017377E-2</c:v>
                </c:pt>
                <c:pt idx="226">
                  <c:v>6.9894828408676668E-2</c:v>
                </c:pt>
                <c:pt idx="227">
                  <c:v>0.1290877980671534</c:v>
                </c:pt>
                <c:pt idx="228">
                  <c:v>0.17753431539510503</c:v>
                </c:pt>
                <c:pt idx="229">
                  <c:v>0.28140683300461283</c:v>
                </c:pt>
                <c:pt idx="230">
                  <c:v>1.5098443416069729E-2</c:v>
                </c:pt>
                <c:pt idx="231">
                  <c:v>1.8080846805189333E-2</c:v>
                </c:pt>
                <c:pt idx="232">
                  <c:v>2.2141599389148038E-2</c:v>
                </c:pt>
                <c:pt idx="233">
                  <c:v>3.9073652142719698E-2</c:v>
                </c:pt>
                <c:pt idx="234">
                  <c:v>5.4614311294526138E-2</c:v>
                </c:pt>
                <c:pt idx="235">
                  <c:v>6.9863859633855815E-2</c:v>
                </c:pt>
                <c:pt idx="236">
                  <c:v>7.3232846780442409E-2</c:v>
                </c:pt>
                <c:pt idx="237">
                  <c:v>8.490450549102635E-2</c:v>
                </c:pt>
                <c:pt idx="238">
                  <c:v>0.10786181604775268</c:v>
                </c:pt>
                <c:pt idx="239">
                  <c:v>0.15591484834431976</c:v>
                </c:pt>
                <c:pt idx="240">
                  <c:v>0.16674387977885333</c:v>
                </c:pt>
                <c:pt idx="241">
                  <c:v>0.16891435497533358</c:v>
                </c:pt>
                <c:pt idx="242">
                  <c:v>0.20281969669411168</c:v>
                </c:pt>
                <c:pt idx="243">
                  <c:v>0.23899055821791784</c:v>
                </c:pt>
                <c:pt idx="244">
                  <c:v>0.28116760884487685</c:v>
                </c:pt>
                <c:pt idx="245">
                  <c:v>0.32569937088152084</c:v>
                </c:pt>
                <c:pt idx="246">
                  <c:v>0.36101523363769106</c:v>
                </c:pt>
                <c:pt idx="247">
                  <c:v>0.5411574611869453</c:v>
                </c:pt>
                <c:pt idx="248">
                  <c:v>1.2778023935813566E-6</c:v>
                </c:pt>
                <c:pt idx="249">
                  <c:v>4.0446204152179825E-6</c:v>
                </c:pt>
                <c:pt idx="250">
                  <c:v>5.1751925859487909E-6</c:v>
                </c:pt>
                <c:pt idx="251">
                  <c:v>7.0236027738570565E-6</c:v>
                </c:pt>
                <c:pt idx="252">
                  <c:v>9.2539750983279482E-6</c:v>
                </c:pt>
                <c:pt idx="253">
                  <c:v>1.2710397326774155E-5</c:v>
                </c:pt>
                <c:pt idx="254">
                  <c:v>3.1314343863088046</c:v>
                </c:pt>
                <c:pt idx="255">
                  <c:v>11.443746536272974</c:v>
                </c:pt>
                <c:pt idx="256">
                  <c:v>14.574478875931323</c:v>
                </c:pt>
                <c:pt idx="257">
                  <c:v>19.259366843048749</c:v>
                </c:pt>
                <c:pt idx="258">
                  <c:v>24.388173406091173</c:v>
                </c:pt>
                <c:pt idx="259">
                  <c:v>31.780167861910574</c:v>
                </c:pt>
                <c:pt idx="260">
                  <c:v>1.3576330104137741E-20</c:v>
                </c:pt>
                <c:pt idx="261">
                  <c:v>7.5434571199611582E-20</c:v>
                </c:pt>
                <c:pt idx="262">
                  <c:v>1.0515876595469885E-19</c:v>
                </c:pt>
                <c:pt idx="263">
                  <c:v>1.5643378520863712E-19</c:v>
                </c:pt>
                <c:pt idx="264">
                  <c:v>2.2317252557268595E-19</c:v>
                </c:pt>
                <c:pt idx="265">
                  <c:v>3.3263468221495234E-19</c:v>
                </c:pt>
                <c:pt idx="266">
                  <c:v>3.679793561013992E-24</c:v>
                </c:pt>
                <c:pt idx="267">
                  <c:v>1.2452858369512756E-23</c:v>
                </c:pt>
                <c:pt idx="268">
                  <c:v>1.5820365733818075E-23</c:v>
                </c:pt>
                <c:pt idx="269">
                  <c:v>2.1479288903697401E-23</c:v>
                </c:pt>
                <c:pt idx="270">
                  <c:v>2.8346501616373028E-23</c:v>
                </c:pt>
                <c:pt idx="271">
                  <c:v>3.9191987927696309E-23</c:v>
                </c:pt>
                <c:pt idx="272">
                  <c:v>2.6960262260605752E-11</c:v>
                </c:pt>
                <c:pt idx="273">
                  <c:v>6.9629614206931747E-4</c:v>
                </c:pt>
                <c:pt idx="274">
                  <c:v>1.8614966688336679E-3</c:v>
                </c:pt>
                <c:pt idx="275">
                  <c:v>2.322725244610017E-3</c:v>
                </c:pt>
                <c:pt idx="276">
                  <c:v>3.4124911933581569E-3</c:v>
                </c:pt>
                <c:pt idx="277">
                  <c:v>5.44927024920565E-3</c:v>
                </c:pt>
                <c:pt idx="278">
                  <c:v>7.841533380826252E-3</c:v>
                </c:pt>
                <c:pt idx="279">
                  <c:v>9.5312005044392335E-3</c:v>
                </c:pt>
                <c:pt idx="280">
                  <c:v>1.3473550072538044E-2</c:v>
                </c:pt>
                <c:pt idx="281">
                  <c:v>1.8371973326361861E-2</c:v>
                </c:pt>
                <c:pt idx="282">
                  <c:v>2.8653579949103985E-2</c:v>
                </c:pt>
                <c:pt idx="283">
                  <c:v>7.9569599545528703E-8</c:v>
                </c:pt>
                <c:pt idx="284">
                  <c:v>1.1015496559069743E-7</c:v>
                </c:pt>
                <c:pt idx="285">
                  <c:v>1.4749311124444311E-7</c:v>
                </c:pt>
                <c:pt idx="286">
                  <c:v>2.1640479651437321E-7</c:v>
                </c:pt>
                <c:pt idx="287">
                  <c:v>1.723302267181008E-9</c:v>
                </c:pt>
                <c:pt idx="288">
                  <c:v>5.3812824730161395E-9</c:v>
                </c:pt>
                <c:pt idx="289">
                  <c:v>6.5115978769842527E-9</c:v>
                </c:pt>
                <c:pt idx="290">
                  <c:v>8.5921458400121079E-9</c:v>
                </c:pt>
                <c:pt idx="291">
                  <c:v>1.1037725289384605E-8</c:v>
                </c:pt>
                <c:pt idx="292">
                  <c:v>1.5059928443350495E-8</c:v>
                </c:pt>
                <c:pt idx="293">
                  <c:v>1.8512662736015638E-8</c:v>
                </c:pt>
                <c:pt idx="294">
                  <c:v>1.8020373425225328E-8</c:v>
                </c:pt>
                <c:pt idx="295">
                  <c:v>5.9485490222601281E-8</c:v>
                </c:pt>
                <c:pt idx="296">
                  <c:v>7.24467044515823E-8</c:v>
                </c:pt>
                <c:pt idx="297">
                  <c:v>9.6829350172230318E-8</c:v>
                </c:pt>
                <c:pt idx="298">
                  <c:v>1.2579711102372696E-7</c:v>
                </c:pt>
                <c:pt idx="299">
                  <c:v>1.7420256551358141E-7</c:v>
                </c:pt>
                <c:pt idx="300">
                  <c:v>2.1596789689081652E-7</c:v>
                </c:pt>
                <c:pt idx="301">
                  <c:v>1.2502382993460964E-5</c:v>
                </c:pt>
                <c:pt idx="302">
                  <c:v>1.1165011849100038E-4</c:v>
                </c:pt>
                <c:pt idx="303">
                  <c:v>3.2238633680307976E-4</c:v>
                </c:pt>
                <c:pt idx="304">
                  <c:v>3.4578462648568654E-4</c:v>
                </c:pt>
                <c:pt idx="305">
                  <c:v>4.455697090279184E-4</c:v>
                </c:pt>
                <c:pt idx="306">
                  <c:v>8.052191761802323E-5</c:v>
                </c:pt>
                <c:pt idx="307">
                  <c:v>5.0526744201532668E-4</c:v>
                </c:pt>
                <c:pt idx="308">
                  <c:v>1.34193999655931E-3</c:v>
                </c:pt>
                <c:pt idx="309">
                  <c:v>1.4342122600481616E-3</c:v>
                </c:pt>
                <c:pt idx="310">
                  <c:v>1.8174866111289741E-3</c:v>
                </c:pt>
                <c:pt idx="311">
                  <c:v>11.28256105905081</c:v>
                </c:pt>
                <c:pt idx="312">
                  <c:v>2.7824605129718948E-4</c:v>
                </c:pt>
                <c:pt idx="313">
                  <c:v>6.9459694601887751E-4</c:v>
                </c:pt>
                <c:pt idx="314">
                  <c:v>1.4352914015862384E-3</c:v>
                </c:pt>
                <c:pt idx="315">
                  <c:v>1.396656491754842E-3</c:v>
                </c:pt>
                <c:pt idx="316">
                  <c:v>3.138380044222509E-3</c:v>
                </c:pt>
                <c:pt idx="317">
                  <c:v>6.3534102054690084E-3</c:v>
                </c:pt>
                <c:pt idx="318">
                  <c:v>6.7679977041841727E-2</c:v>
                </c:pt>
                <c:pt idx="319">
                  <c:v>0.10907256294547016</c:v>
                </c:pt>
                <c:pt idx="320">
                  <c:v>0.13882229528486942</c:v>
                </c:pt>
                <c:pt idx="321">
                  <c:v>0.75834289441463465</c:v>
                </c:pt>
                <c:pt idx="322">
                  <c:v>1.2279304032244609</c:v>
                </c:pt>
                <c:pt idx="323">
                  <c:v>1.5746209144135412</c:v>
                </c:pt>
                <c:pt idx="324">
                  <c:v>2.7249995588731386E-2</c:v>
                </c:pt>
                <c:pt idx="325">
                  <c:v>8.1711078956553065E-2</c:v>
                </c:pt>
                <c:pt idx="326">
                  <c:v>0.51478299631619773</c:v>
                </c:pt>
                <c:pt idx="327">
                  <c:v>0.99606340552756512</c:v>
                </c:pt>
                <c:pt idx="328">
                  <c:v>1.4175309653347039</c:v>
                </c:pt>
                <c:pt idx="329">
                  <c:v>0.42069250975790917</c:v>
                </c:pt>
                <c:pt idx="330">
                  <c:v>1.2979652848310228</c:v>
                </c:pt>
                <c:pt idx="331">
                  <c:v>8.1226944365556548</c:v>
                </c:pt>
                <c:pt idx="332">
                  <c:v>14.952788519022882</c:v>
                </c:pt>
                <c:pt idx="333">
                  <c:v>20.297246104621337</c:v>
                </c:pt>
                <c:pt idx="334">
                  <c:v>2.5494609210849641E-24</c:v>
                </c:pt>
                <c:pt idx="335">
                  <c:v>3.714173199841118E-23</c:v>
                </c:pt>
                <c:pt idx="336">
                  <c:v>8.1035353893850173E-23</c:v>
                </c:pt>
                <c:pt idx="337">
                  <c:v>1.8545766711692248E-22</c:v>
                </c:pt>
                <c:pt idx="338">
                  <c:v>3.0679306073591776E-22</c:v>
                </c:pt>
                <c:pt idx="339">
                  <c:v>1.61642537050913E-4</c:v>
                </c:pt>
                <c:pt idx="340">
                  <c:v>1.1935260828441893E-3</c:v>
                </c:pt>
                <c:pt idx="341">
                  <c:v>2.7495367187953842E-3</c:v>
                </c:pt>
                <c:pt idx="342">
                  <c:v>4.75107311703994E-3</c:v>
                </c:pt>
                <c:pt idx="343">
                  <c:v>5.2907189142973824E-3</c:v>
                </c:pt>
                <c:pt idx="344">
                  <c:v>8.1164822386794767E-3</c:v>
                </c:pt>
                <c:pt idx="345">
                  <c:v>2.5704082427306328E-11</c:v>
                </c:pt>
                <c:pt idx="346">
                  <c:v>2.3748880816050562E-10</c:v>
                </c:pt>
                <c:pt idx="347">
                  <c:v>3.8747961926545866E-10</c:v>
                </c:pt>
                <c:pt idx="348">
                  <c:v>6.0931329154982184E-10</c:v>
                </c:pt>
                <c:pt idx="349">
                  <c:v>1.3879114830774684E-9</c:v>
                </c:pt>
                <c:pt idx="350">
                  <c:v>2.0760547138550899E-9</c:v>
                </c:pt>
                <c:pt idx="351">
                  <c:v>3.0979322097798078E-9</c:v>
                </c:pt>
                <c:pt idx="352">
                  <c:v>4.6047920502753308E-9</c:v>
                </c:pt>
                <c:pt idx="353">
                  <c:v>0.48564280821321082</c:v>
                </c:pt>
                <c:pt idx="354">
                  <c:v>5.8577402614052447</c:v>
                </c:pt>
                <c:pt idx="355">
                  <c:v>10.822427461228274</c:v>
                </c:pt>
                <c:pt idx="356">
                  <c:v>18.180982711154691</c:v>
                </c:pt>
                <c:pt idx="357">
                  <c:v>36.038606881929667</c:v>
                </c:pt>
                <c:pt idx="358">
                  <c:v>47.578232655408335</c:v>
                </c:pt>
                <c:pt idx="359">
                  <c:v>59.557747240540003</c:v>
                </c:pt>
                <c:pt idx="360">
                  <c:v>69.576590834224135</c:v>
                </c:pt>
                <c:pt idx="361">
                  <c:v>6.7547192180412843E-2</c:v>
                </c:pt>
                <c:pt idx="362">
                  <c:v>0.69927715150061498</c:v>
                </c:pt>
                <c:pt idx="363">
                  <c:v>1.2646282384956586</c:v>
                </c:pt>
                <c:pt idx="364">
                  <c:v>2.1552828494462197</c:v>
                </c:pt>
                <c:pt idx="365">
                  <c:v>5.1360453165754896</c:v>
                </c:pt>
                <c:pt idx="366">
                  <c:v>7.8408397917864106</c:v>
                </c:pt>
                <c:pt idx="367">
                  <c:v>11.829681796507705</c:v>
                </c:pt>
                <c:pt idx="368">
                  <c:v>17.229965584463343</c:v>
                </c:pt>
                <c:pt idx="369">
                  <c:v>4.1628039828729401E-5</c:v>
                </c:pt>
                <c:pt idx="370">
                  <c:v>7.6242147686056698E-4</c:v>
                </c:pt>
                <c:pt idx="371">
                  <c:v>1.4559739638572062E-3</c:v>
                </c:pt>
                <c:pt idx="372">
                  <c:v>2.7500648430386033E-3</c:v>
                </c:pt>
                <c:pt idx="373">
                  <c:v>7.4518380368667593E-3</c:v>
                </c:pt>
                <c:pt idx="374">
                  <c:v>1.2235219570129607E-2</c:v>
                </c:pt>
                <c:pt idx="375">
                  <c:v>1.9849097155692622E-2</c:v>
                </c:pt>
                <c:pt idx="376">
                  <c:v>3.1871996929667433E-2</c:v>
                </c:pt>
                <c:pt idx="377">
                  <c:v>2.4363754256566743E-6</c:v>
                </c:pt>
                <c:pt idx="378">
                  <c:v>3.9923445130968886E-5</c:v>
                </c:pt>
                <c:pt idx="379">
                  <c:v>7.4999155369429322E-5</c:v>
                </c:pt>
                <c:pt idx="380">
                  <c:v>1.4152342508293018E-4</c:v>
                </c:pt>
                <c:pt idx="381">
                  <c:v>3.7080357472838262E-4</c:v>
                </c:pt>
                <c:pt idx="382">
                  <c:v>6.0346779069082119E-4</c:v>
                </c:pt>
                <c:pt idx="383">
                  <c:v>9.7127305256134366E-4</c:v>
                </c:pt>
                <c:pt idx="384">
                  <c:v>1.547235656835818E-3</c:v>
                </c:pt>
                <c:pt idx="385">
                  <c:v>4.6436868937003564E-7</c:v>
                </c:pt>
                <c:pt idx="386">
                  <c:v>6.8473183277495341E-6</c:v>
                </c:pt>
                <c:pt idx="387">
                  <c:v>1.2047807585895481E-5</c:v>
                </c:pt>
                <c:pt idx="388">
                  <c:v>2.0222398284470489E-5</c:v>
                </c:pt>
                <c:pt idx="389">
                  <c:v>5.1789784399115575E-5</c:v>
                </c:pt>
                <c:pt idx="390">
                  <c:v>8.1208236624268193E-5</c:v>
                </c:pt>
                <c:pt idx="391">
                  <c:v>1.2628959714111357E-4</c:v>
                </c:pt>
                <c:pt idx="392">
                  <c:v>1.9531852643145438E-4</c:v>
                </c:pt>
                <c:pt idx="393">
                  <c:v>2.2547316851393147E-4</c:v>
                </c:pt>
                <c:pt idx="394">
                  <c:v>7.2680233825656243E-4</c:v>
                </c:pt>
                <c:pt idx="395">
                  <c:v>0.19258600477012228</c:v>
                </c:pt>
                <c:pt idx="396">
                  <c:v>0.29301336780401116</c:v>
                </c:pt>
                <c:pt idx="397">
                  <c:v>1.2106724069502941</c:v>
                </c:pt>
                <c:pt idx="398">
                  <c:v>1.1546047331384615E-8</c:v>
                </c:pt>
                <c:pt idx="399">
                  <c:v>1.603214033100499E-8</c:v>
                </c:pt>
                <c:pt idx="400">
                  <c:v>4.4453164641592524E-8</c:v>
                </c:pt>
                <c:pt idx="401">
                  <c:v>6.571151920312598E-8</c:v>
                </c:pt>
                <c:pt idx="402">
                  <c:v>1.0065326900946098E-7</c:v>
                </c:pt>
                <c:pt idx="403">
                  <c:v>1.6935624347031929E-7</c:v>
                </c:pt>
                <c:pt idx="404">
                  <c:v>1.0168822694431384E-3</c:v>
                </c:pt>
                <c:pt idx="405">
                  <c:v>1.4434136021157814E-3</c:v>
                </c:pt>
                <c:pt idx="406">
                  <c:v>4.156787077102206E-3</c:v>
                </c:pt>
                <c:pt idx="407">
                  <c:v>6.169440631163709E-3</c:v>
                </c:pt>
                <c:pt idx="408">
                  <c:v>9.6683079464895214E-3</c:v>
                </c:pt>
                <c:pt idx="409">
                  <c:v>1.6508850674621985E-2</c:v>
                </c:pt>
                <c:pt idx="410">
                  <c:v>5.9127418396213112E-2</c:v>
                </c:pt>
                <c:pt idx="411">
                  <c:v>0.12433004049260758</c:v>
                </c:pt>
                <c:pt idx="412">
                  <c:v>0.16241455819147693</c:v>
                </c:pt>
                <c:pt idx="413">
                  <c:v>0.17938589827691009</c:v>
                </c:pt>
                <c:pt idx="414">
                  <c:v>1.7076285359504746</c:v>
                </c:pt>
                <c:pt idx="415">
                  <c:v>3.4392768081299874</c:v>
                </c:pt>
                <c:pt idx="416">
                  <c:v>4.6213669750609068</c:v>
                </c:pt>
                <c:pt idx="417">
                  <c:v>5.5462947146041213</c:v>
                </c:pt>
                <c:pt idx="418">
                  <c:v>0.28748857572902237</c:v>
                </c:pt>
                <c:pt idx="419">
                  <c:v>0.94143482830109992</c:v>
                </c:pt>
                <c:pt idx="420">
                  <c:v>1.4635189022259152</c:v>
                </c:pt>
                <c:pt idx="421">
                  <c:v>1.8880697989503248</c:v>
                </c:pt>
                <c:pt idx="422">
                  <c:v>9.1306078885734774E-17</c:v>
                </c:pt>
                <c:pt idx="423">
                  <c:v>1.0721499009143101E-16</c:v>
                </c:pt>
                <c:pt idx="424">
                  <c:v>1.3695579146950657E-16</c:v>
                </c:pt>
                <c:pt idx="425">
                  <c:v>1.3948575358393836E-10</c:v>
                </c:pt>
                <c:pt idx="426">
                  <c:v>6.1768672598045109E-9</c:v>
                </c:pt>
                <c:pt idx="427">
                  <c:v>1.9209790044201568E-8</c:v>
                </c:pt>
                <c:pt idx="428">
                  <c:v>4.3831922691779319E-8</c:v>
                </c:pt>
                <c:pt idx="429">
                  <c:v>4.5181406596290126</c:v>
                </c:pt>
                <c:pt idx="430">
                  <c:v>5.5953092283924164</c:v>
                </c:pt>
                <c:pt idx="431">
                  <c:v>6.1512516394649319</c:v>
                </c:pt>
                <c:pt idx="432">
                  <c:v>7.4503006980845914</c:v>
                </c:pt>
                <c:pt idx="433">
                  <c:v>8.117894075802969</c:v>
                </c:pt>
                <c:pt idx="434">
                  <c:v>10.466039100850754</c:v>
                </c:pt>
                <c:pt idx="435">
                  <c:v>5.6860391264524964E-3</c:v>
                </c:pt>
                <c:pt idx="436">
                  <c:v>1.0088320739286453E-2</c:v>
                </c:pt>
                <c:pt idx="437">
                  <c:v>1.0143329416866421E-2</c:v>
                </c:pt>
                <c:pt idx="438">
                  <c:v>1.2912328425435675E-2</c:v>
                </c:pt>
                <c:pt idx="439">
                  <c:v>1.2994223034228286E-2</c:v>
                </c:pt>
                <c:pt idx="440">
                  <c:v>1.3541782946334851E-2</c:v>
                </c:pt>
                <c:pt idx="441">
                  <c:v>2.0289961882738232E-2</c:v>
                </c:pt>
                <c:pt idx="442">
                  <c:v>2.0463744554444784E-2</c:v>
                </c:pt>
                <c:pt idx="443">
                  <c:v>2.0463744554444784E-2</c:v>
                </c:pt>
                <c:pt idx="444">
                  <c:v>2.4674154894678647E-2</c:v>
                </c:pt>
                <c:pt idx="445">
                  <c:v>3.5336842634144855E-2</c:v>
                </c:pt>
                <c:pt idx="446">
                  <c:v>3.6335391775871598E-2</c:v>
                </c:pt>
                <c:pt idx="447">
                  <c:v>5.4662321683516923E-2</c:v>
                </c:pt>
                <c:pt idx="448">
                  <c:v>8.041434013695721E-2</c:v>
                </c:pt>
                <c:pt idx="449">
                  <c:v>3.4898894945848908E-17</c:v>
                </c:pt>
                <c:pt idx="450">
                  <c:v>2.895888836737237E-16</c:v>
                </c:pt>
                <c:pt idx="451">
                  <c:v>6.9682019837919565E-16</c:v>
                </c:pt>
                <c:pt idx="452">
                  <c:v>6.8474100858437733E-7</c:v>
                </c:pt>
                <c:pt idx="453">
                  <c:v>7.8334917252074765E-11</c:v>
                </c:pt>
                <c:pt idx="454">
                  <c:v>5.6022332850391596E-10</c:v>
                </c:pt>
                <c:pt idx="455">
                  <c:v>1.374888989998898E-9</c:v>
                </c:pt>
                <c:pt idx="456">
                  <c:v>1.4720237221974377E-3</c:v>
                </c:pt>
                <c:pt idx="457">
                  <c:v>9.4911627090703013E-2</c:v>
                </c:pt>
                <c:pt idx="458">
                  <c:v>1.2123112009710332E-24</c:v>
                </c:pt>
                <c:pt idx="459">
                  <c:v>3.078390905159103E-24</c:v>
                </c:pt>
                <c:pt idx="460">
                  <c:v>4.2462370289768718E-24</c:v>
                </c:pt>
                <c:pt idx="461">
                  <c:v>5.5701716086814192E-24</c:v>
                </c:pt>
                <c:pt idx="462">
                  <c:v>7.1762754150865151E-24</c:v>
                </c:pt>
                <c:pt idx="463">
                  <c:v>0.14384564300786604</c:v>
                </c:pt>
                <c:pt idx="464">
                  <c:v>1.3560443955422901</c:v>
                </c:pt>
                <c:pt idx="465">
                  <c:v>4.1059967918817009</c:v>
                </c:pt>
                <c:pt idx="466">
                  <c:v>5.7431740930222803</c:v>
                </c:pt>
                <c:pt idx="467">
                  <c:v>7.6575203889644259</c:v>
                </c:pt>
                <c:pt idx="468">
                  <c:v>9.4435252389874016</c:v>
                </c:pt>
                <c:pt idx="469">
                  <c:v>2.5020867318533468E-5</c:v>
                </c:pt>
                <c:pt idx="470">
                  <c:v>3.592188423636849E-4</c:v>
                </c:pt>
                <c:pt idx="471">
                  <c:v>5.2045280419037014E-4</c:v>
                </c:pt>
                <c:pt idx="472">
                  <c:v>7.0185322919714304E-4</c:v>
                </c:pt>
                <c:pt idx="473">
                  <c:v>9.0758433505297768E-4</c:v>
                </c:pt>
                <c:pt idx="474">
                  <c:v>1.1151516587559378E-3</c:v>
                </c:pt>
                <c:pt idx="475">
                  <c:v>8.6687806021319272E-10</c:v>
                </c:pt>
                <c:pt idx="476">
                  <c:v>7.8709745505862187E-9</c:v>
                </c:pt>
                <c:pt idx="477">
                  <c:v>1.0673500233583855E-8</c:v>
                </c:pt>
                <c:pt idx="478">
                  <c:v>1.3727663506606462E-8</c:v>
                </c:pt>
                <c:pt idx="479">
                  <c:v>1.6900835773406194E-8</c:v>
                </c:pt>
                <c:pt idx="480">
                  <c:v>1.987005510707262E-8</c:v>
                </c:pt>
                <c:pt idx="481">
                  <c:v>1.1316023008103817E-22</c:v>
                </c:pt>
                <c:pt idx="482">
                  <c:v>5.3982828175507958E-21</c:v>
                </c:pt>
                <c:pt idx="483">
                  <c:v>9.2654932804997379E-21</c:v>
                </c:pt>
                <c:pt idx="484">
                  <c:v>1.4348378742792794E-20</c:v>
                </c:pt>
                <c:pt idx="485">
                  <c:v>2.076835152374597E-20</c:v>
                </c:pt>
                <c:pt idx="486">
                  <c:v>2.8453961621281708E-20</c:v>
                </c:pt>
                <c:pt idx="487">
                  <c:v>6.9253592812444804E-25</c:v>
                </c:pt>
                <c:pt idx="488">
                  <c:v>2.1535199926337626E-23</c:v>
                </c:pt>
                <c:pt idx="489">
                  <c:v>3.5298350568377438E-23</c:v>
                </c:pt>
                <c:pt idx="490">
                  <c:v>5.2500109412526031E-23</c:v>
                </c:pt>
                <c:pt idx="491">
                  <c:v>7.3098363348434181E-23</c:v>
                </c:pt>
                <c:pt idx="492">
                  <c:v>9.6051842594311618E-23</c:v>
                </c:pt>
                <c:pt idx="493">
                  <c:v>9.6788281277427612E-2</c:v>
                </c:pt>
                <c:pt idx="494">
                  <c:v>0.62020220411631022</c:v>
                </c:pt>
                <c:pt idx="495">
                  <c:v>0.68459518415706055</c:v>
                </c:pt>
                <c:pt idx="496">
                  <c:v>1.1754342419752777</c:v>
                </c:pt>
                <c:pt idx="497">
                  <c:v>2.2839244537191541</c:v>
                </c:pt>
                <c:pt idx="498">
                  <c:v>3.1530805627736433</c:v>
                </c:pt>
                <c:pt idx="499">
                  <c:v>4.174604457561931</c:v>
                </c:pt>
                <c:pt idx="500">
                  <c:v>5.3515658160153246</c:v>
                </c:pt>
                <c:pt idx="501">
                  <c:v>5.9609648353493725</c:v>
                </c:pt>
                <c:pt idx="502">
                  <c:v>9.3559702658540565E-21</c:v>
                </c:pt>
                <c:pt idx="503">
                  <c:v>4.1195521620815118E-20</c:v>
                </c:pt>
                <c:pt idx="504">
                  <c:v>4.2852098108044073E-20</c:v>
                </c:pt>
                <c:pt idx="505">
                  <c:v>6.1287269813718752E-8</c:v>
                </c:pt>
                <c:pt idx="506">
                  <c:v>3.842232674361527E-7</c:v>
                </c:pt>
                <c:pt idx="507">
                  <c:v>3.863300946954949E-7</c:v>
                </c:pt>
                <c:pt idx="508">
                  <c:v>6.4212590288500438E-7</c:v>
                </c:pt>
                <c:pt idx="509">
                  <c:v>1.2484177316661912E-6</c:v>
                </c:pt>
                <c:pt idx="510">
                  <c:v>1.6545656901408515E-6</c:v>
                </c:pt>
                <c:pt idx="511">
                  <c:v>2.1209203560912628E-6</c:v>
                </c:pt>
                <c:pt idx="512">
                  <c:v>2.6507444152025689E-6</c:v>
                </c:pt>
                <c:pt idx="513">
                  <c:v>2.7792354077566149E-6</c:v>
                </c:pt>
                <c:pt idx="514">
                  <c:v>3.7693882732679719E-7</c:v>
                </c:pt>
                <c:pt idx="515">
                  <c:v>4.9050525606661947E-7</c:v>
                </c:pt>
                <c:pt idx="516">
                  <c:v>1.1714448375905153E-7</c:v>
                </c:pt>
                <c:pt idx="517">
                  <c:v>1.4219363761902662E-7</c:v>
                </c:pt>
                <c:pt idx="518">
                  <c:v>1.6393584532647878E-7</c:v>
                </c:pt>
                <c:pt idx="519">
                  <c:v>2.0995188188386024E-7</c:v>
                </c:pt>
                <c:pt idx="520">
                  <c:v>1.4897483929303415E-10</c:v>
                </c:pt>
                <c:pt idx="521">
                  <c:v>1.8266696868306606E-10</c:v>
                </c:pt>
                <c:pt idx="522">
                  <c:v>2.0826934101762577E-10</c:v>
                </c:pt>
                <c:pt idx="523">
                  <c:v>2.6877930434662966E-10</c:v>
                </c:pt>
                <c:pt idx="524">
                  <c:v>1.9410651522851945E-4</c:v>
                </c:pt>
                <c:pt idx="525">
                  <c:v>2.9605953076099678E-4</c:v>
                </c:pt>
                <c:pt idx="526">
                  <c:v>3.77697791502606E-4</c:v>
                </c:pt>
                <c:pt idx="527">
                  <c:v>6.2954752208360329E-4</c:v>
                </c:pt>
                <c:pt idx="528">
                  <c:v>1.354978380676165E-8</c:v>
                </c:pt>
                <c:pt idx="529">
                  <c:v>2.0107474361743719E-8</c:v>
                </c:pt>
                <c:pt idx="530">
                  <c:v>2.5014438428523443E-8</c:v>
                </c:pt>
                <c:pt idx="531">
                  <c:v>4.0893025190639216E-8</c:v>
                </c:pt>
                <c:pt idx="532">
                  <c:v>1.026727206366952E-2</c:v>
                </c:pt>
                <c:pt idx="533">
                  <c:v>1.3704598496424429E-2</c:v>
                </c:pt>
                <c:pt idx="534">
                  <c:v>2.0194162958377022E-2</c:v>
                </c:pt>
                <c:pt idx="535">
                  <c:v>3.336849289454013E-6</c:v>
                </c:pt>
                <c:pt idx="536">
                  <c:v>4.5474656387987675E-6</c:v>
                </c:pt>
                <c:pt idx="537">
                  <c:v>5.6820220464733344E-6</c:v>
                </c:pt>
                <c:pt idx="538">
                  <c:v>1.1322780809159632E-5</c:v>
                </c:pt>
                <c:pt idx="539">
                  <c:v>8.2888561164756992E-8</c:v>
                </c:pt>
                <c:pt idx="540">
                  <c:v>1.1208658109529035E-7</c:v>
                </c:pt>
                <c:pt idx="541">
                  <c:v>1.3909640060120933E-7</c:v>
                </c:pt>
                <c:pt idx="542">
                  <c:v>2.9176839011524503E-7</c:v>
                </c:pt>
                <c:pt idx="543">
                  <c:v>1.5762277719345029E-11</c:v>
                </c:pt>
                <c:pt idx="544">
                  <c:v>8.8617409830219082E-10</c:v>
                </c:pt>
                <c:pt idx="545">
                  <c:v>1.9424252372991E-9</c:v>
                </c:pt>
                <c:pt idx="546">
                  <c:v>4.9769855429631274E-9</c:v>
                </c:pt>
                <c:pt idx="547">
                  <c:v>6.5259163149230445E-9</c:v>
                </c:pt>
                <c:pt idx="548">
                  <c:v>3.6921720643575782E-6</c:v>
                </c:pt>
                <c:pt idx="549">
                  <c:v>0.1313801272588426</c:v>
                </c:pt>
                <c:pt idx="550">
                  <c:v>1.4523703657152264E-2</c:v>
                </c:pt>
                <c:pt idx="551">
                  <c:v>1.5672138740914721E-2</c:v>
                </c:pt>
                <c:pt idx="552">
                  <c:v>2.5903469325939749E-2</c:v>
                </c:pt>
                <c:pt idx="553">
                  <c:v>1.6852933855934737</c:v>
                </c:pt>
                <c:pt idx="554">
                  <c:v>1.8605175411117045</c:v>
                </c:pt>
                <c:pt idx="555">
                  <c:v>3.154078086392166</c:v>
                </c:pt>
                <c:pt idx="556">
                  <c:v>3.6530732465152402</c:v>
                </c:pt>
                <c:pt idx="557">
                  <c:v>7.0703852179720652</c:v>
                </c:pt>
                <c:pt idx="558">
                  <c:v>1.8842182038962751</c:v>
                </c:pt>
                <c:pt idx="559">
                  <c:v>3.8183942136404898</c:v>
                </c:pt>
                <c:pt idx="560">
                  <c:v>0.23644859618587083</c:v>
                </c:pt>
                <c:pt idx="561">
                  <c:v>2.6682437926133916E-4</c:v>
                </c:pt>
                <c:pt idx="562">
                  <c:v>1.1790262196114593E-3</c:v>
                </c:pt>
                <c:pt idx="563">
                  <c:v>6.689809862638149E-3</c:v>
                </c:pt>
                <c:pt idx="564">
                  <c:v>1.1241649701531787E-2</c:v>
                </c:pt>
                <c:pt idx="565">
                  <c:v>3.5847728963322517E-17</c:v>
                </c:pt>
                <c:pt idx="566">
                  <c:v>1.1496251803782139E-16</c:v>
                </c:pt>
                <c:pt idx="567">
                  <c:v>2.0310237140931013E-8</c:v>
                </c:pt>
                <c:pt idx="568">
                  <c:v>6.7356355952851394E-11</c:v>
                </c:pt>
                <c:pt idx="569">
                  <c:v>3.1163800916770855E-10</c:v>
                </c:pt>
                <c:pt idx="570">
                  <c:v>6.7439960724699889E-4</c:v>
                </c:pt>
                <c:pt idx="571">
                  <c:v>6.0263868187300465E-2</c:v>
                </c:pt>
                <c:pt idx="572">
                  <c:v>9.8228835697200756E-2</c:v>
                </c:pt>
                <c:pt idx="573">
                  <c:v>0.15178803386752729</c:v>
                </c:pt>
                <c:pt idx="574">
                  <c:v>0.15937926623375032</c:v>
                </c:pt>
                <c:pt idx="575">
                  <c:v>0.25028850321972473</c:v>
                </c:pt>
                <c:pt idx="576">
                  <c:v>0.31319982253863743</c:v>
                </c:pt>
                <c:pt idx="577">
                  <c:v>0.3515924787263261</c:v>
                </c:pt>
                <c:pt idx="578">
                  <c:v>2.0465857226103794</c:v>
                </c:pt>
                <c:pt idx="579">
                  <c:v>3.3254734204109302</c:v>
                </c:pt>
                <c:pt idx="580">
                  <c:v>5.0967650994974507</c:v>
                </c:pt>
                <c:pt idx="581">
                  <c:v>5.2917628540772164</c:v>
                </c:pt>
                <c:pt idx="582">
                  <c:v>8.246498301241953</c:v>
                </c:pt>
                <c:pt idx="583">
                  <c:v>10.184486363469224</c:v>
                </c:pt>
                <c:pt idx="584">
                  <c:v>11.355692664897562</c:v>
                </c:pt>
                <c:pt idx="585">
                  <c:v>48.073282495630458</c:v>
                </c:pt>
                <c:pt idx="586">
                  <c:v>65.529727508303878</c:v>
                </c:pt>
                <c:pt idx="587">
                  <c:v>69.032502750887119</c:v>
                </c:pt>
                <c:pt idx="588">
                  <c:v>74.601175197606509</c:v>
                </c:pt>
                <c:pt idx="589">
                  <c:v>75.462209007737485</c:v>
                </c:pt>
                <c:pt idx="590">
                  <c:v>79.15564302354781</c:v>
                </c:pt>
                <c:pt idx="591">
                  <c:v>79.626203167821672</c:v>
                </c:pt>
                <c:pt idx="592">
                  <c:v>80.996780042113542</c:v>
                </c:pt>
                <c:pt idx="593">
                  <c:v>81.474118302171448</c:v>
                </c:pt>
                <c:pt idx="594">
                  <c:v>3.9879928471626379E-3</c:v>
                </c:pt>
                <c:pt idx="595">
                  <c:v>9.4352899196988704E-3</c:v>
                </c:pt>
                <c:pt idx="596">
                  <c:v>2.3946925227753796E-2</c:v>
                </c:pt>
                <c:pt idx="597">
                  <c:v>0.3083735709595089</c:v>
                </c:pt>
                <c:pt idx="598">
                  <c:v>0.69059637907831861</c:v>
                </c:pt>
                <c:pt idx="599">
                  <c:v>0.1514771721880761</c:v>
                </c:pt>
                <c:pt idx="600">
                  <c:v>0.36874652869836622</c:v>
                </c:pt>
                <c:pt idx="601">
                  <c:v>0.49674698142774604</c:v>
                </c:pt>
                <c:pt idx="602">
                  <c:v>0.75261414048329556</c:v>
                </c:pt>
                <c:pt idx="603">
                  <c:v>0.95187715148973961</c:v>
                </c:pt>
                <c:pt idx="604">
                  <c:v>4.7203780895021676E-2</c:v>
                </c:pt>
                <c:pt idx="605">
                  <c:v>0.70361860234726425</c:v>
                </c:pt>
                <c:pt idx="606">
                  <c:v>1.2489141563816359</c:v>
                </c:pt>
                <c:pt idx="607">
                  <c:v>2.5455351160109432</c:v>
                </c:pt>
                <c:pt idx="608">
                  <c:v>3.5318033133194406</c:v>
                </c:pt>
                <c:pt idx="609">
                  <c:v>0.86148873497066436</c:v>
                </c:pt>
                <c:pt idx="610">
                  <c:v>2.2627911395615379</c:v>
                </c:pt>
                <c:pt idx="611">
                  <c:v>3.1016260673414493</c:v>
                </c:pt>
                <c:pt idx="612">
                  <c:v>33.297839349494481</c:v>
                </c:pt>
                <c:pt idx="613">
                  <c:v>58.535913139562588</c:v>
                </c:pt>
                <c:pt idx="614">
                  <c:v>2.1387091078859449E-3</c:v>
                </c:pt>
                <c:pt idx="615">
                  <c:v>7.2613633744074528E-3</c:v>
                </c:pt>
                <c:pt idx="616">
                  <c:v>1.0430940041302201E-2</c:v>
                </c:pt>
                <c:pt idx="617">
                  <c:v>1.274061535957122E-2</c:v>
                </c:pt>
                <c:pt idx="618">
                  <c:v>1.5134891482105501E-2</c:v>
                </c:pt>
                <c:pt idx="619">
                  <c:v>1.8991236350353085E-2</c:v>
                </c:pt>
                <c:pt idx="620">
                  <c:v>2.2640747247130812E-2</c:v>
                </c:pt>
                <c:pt idx="621">
                  <c:v>0.58175916696542951</c:v>
                </c:pt>
                <c:pt idx="622">
                  <c:v>1.988916496657356</c:v>
                </c:pt>
                <c:pt idx="623">
                  <c:v>2.8534001919599943</c:v>
                </c:pt>
                <c:pt idx="624">
                  <c:v>3.4717085717094225</c:v>
                </c:pt>
                <c:pt idx="625">
                  <c:v>4.1093009313631521</c:v>
                </c:pt>
                <c:pt idx="626">
                  <c:v>5.1427717112456337</c:v>
                </c:pt>
                <c:pt idx="627">
                  <c:v>6.0840492735136298</c:v>
                </c:pt>
                <c:pt idx="628">
                  <c:v>1.8840669549250155E-5</c:v>
                </c:pt>
                <c:pt idx="629">
                  <c:v>3.94821770175102E-5</c:v>
                </c:pt>
                <c:pt idx="630">
                  <c:v>4.322556810178194E-5</c:v>
                </c:pt>
                <c:pt idx="631">
                  <c:v>4.568397868873564E-5</c:v>
                </c:pt>
                <c:pt idx="632">
                  <c:v>4.8911249139225743E-5</c:v>
                </c:pt>
                <c:pt idx="633">
                  <c:v>5.1695083374091884E-5</c:v>
                </c:pt>
                <c:pt idx="634">
                  <c:v>5.1911914169891965E-5</c:v>
                </c:pt>
                <c:pt idx="635">
                  <c:v>6.540273252666855E-5</c:v>
                </c:pt>
                <c:pt idx="636">
                  <c:v>6.9605901185734715E-5</c:v>
                </c:pt>
                <c:pt idx="637">
                  <c:v>7.3217345577976283E-5</c:v>
                </c:pt>
                <c:pt idx="638">
                  <c:v>7.3571742687326383E-5</c:v>
                </c:pt>
                <c:pt idx="639">
                  <c:v>9.4305855877436644E-5</c:v>
                </c:pt>
                <c:pt idx="640">
                  <c:v>1.3599647945982941E-4</c:v>
                </c:pt>
                <c:pt idx="641">
                  <c:v>1.4198075168704409E-4</c:v>
                </c:pt>
                <c:pt idx="642">
                  <c:v>2.4340093916438827E-3</c:v>
                </c:pt>
                <c:pt idx="643">
                  <c:v>5.4661024835397027E-3</c:v>
                </c:pt>
                <c:pt idx="644">
                  <c:v>5.7987228600581758E-3</c:v>
                </c:pt>
                <c:pt idx="645">
                  <c:v>6.2083667135188732E-3</c:v>
                </c:pt>
                <c:pt idx="646">
                  <c:v>6.6636669135019021E-3</c:v>
                </c:pt>
                <c:pt idx="647">
                  <c:v>6.9306607945339655E-3</c:v>
                </c:pt>
                <c:pt idx="648">
                  <c:v>7.0029037658168253E-3</c:v>
                </c:pt>
                <c:pt idx="649">
                  <c:v>7.0281341490382445E-3</c:v>
                </c:pt>
                <c:pt idx="650">
                  <c:v>9.0330568823194426E-3</c:v>
                </c:pt>
                <c:pt idx="651">
                  <c:v>9.6345502135955947E-3</c:v>
                </c:pt>
                <c:pt idx="652">
                  <c:v>9.9860847288672505E-3</c:v>
                </c:pt>
                <c:pt idx="653">
                  <c:v>1.0127527838382132E-2</c:v>
                </c:pt>
                <c:pt idx="654">
                  <c:v>1.3502228175597174E-2</c:v>
                </c:pt>
                <c:pt idx="655">
                  <c:v>1.9224451174754222E-2</c:v>
                </c:pt>
                <c:pt idx="656">
                  <c:v>2.0258383996140703E-2</c:v>
                </c:pt>
                <c:pt idx="657">
                  <c:v>3.8806893141691041E-6</c:v>
                </c:pt>
                <c:pt idx="658">
                  <c:v>5.3268966371016989E-3</c:v>
                </c:pt>
                <c:pt idx="659">
                  <c:v>2.0544843469268392E-2</c:v>
                </c:pt>
                <c:pt idx="660">
                  <c:v>4.2515413440986187E-2</c:v>
                </c:pt>
                <c:pt idx="661">
                  <c:v>5.9274790929443288E-7</c:v>
                </c:pt>
                <c:pt idx="662">
                  <c:v>1.0841166558735968E-6</c:v>
                </c:pt>
                <c:pt idx="663">
                  <c:v>0.15433503238045984</c:v>
                </c:pt>
                <c:pt idx="664">
                  <c:v>2.5441507853465342</c:v>
                </c:pt>
                <c:pt idx="665">
                  <c:v>5.9476499502253969E-27</c:v>
                </c:pt>
                <c:pt idx="666">
                  <c:v>3.2556815482281978E-26</c:v>
                </c:pt>
                <c:pt idx="667">
                  <c:v>5.2837483696123792E-26</c:v>
                </c:pt>
                <c:pt idx="668">
                  <c:v>7.1581447955102365E-26</c:v>
                </c:pt>
                <c:pt idx="669">
                  <c:v>1.1129074039239747E-25</c:v>
                </c:pt>
                <c:pt idx="670">
                  <c:v>1.5004417456313367E-25</c:v>
                </c:pt>
                <c:pt idx="671">
                  <c:v>1.9438577228110837E-25</c:v>
                </c:pt>
                <c:pt idx="672">
                  <c:v>5.2400961715962068E-8</c:v>
                </c:pt>
                <c:pt idx="673">
                  <c:v>1.0417271535019385E-30</c:v>
                </c:pt>
                <c:pt idx="674">
                  <c:v>2.2218158008476437E-30</c:v>
                </c:pt>
                <c:pt idx="675">
                  <c:v>2.9084494457700965E-30</c:v>
                </c:pt>
                <c:pt idx="676">
                  <c:v>3.4450119578349963E-30</c:v>
                </c:pt>
                <c:pt idx="677">
                  <c:v>4.2494928745848541E-30</c:v>
                </c:pt>
                <c:pt idx="678">
                  <c:v>4.8892479383068283E-30</c:v>
                </c:pt>
                <c:pt idx="679">
                  <c:v>5.6049613904961257E-30</c:v>
                </c:pt>
                <c:pt idx="680">
                  <c:v>3.5632497651691733E-17</c:v>
                </c:pt>
                <c:pt idx="681">
                  <c:v>2.1688358990522043E-8</c:v>
                </c:pt>
                <c:pt idx="682">
                  <c:v>1.0842125532591045E-7</c:v>
                </c:pt>
                <c:pt idx="683">
                  <c:v>1.6811709038036899E-7</c:v>
                </c:pt>
                <c:pt idx="684">
                  <c:v>1.7941422568775099E-7</c:v>
                </c:pt>
                <c:pt idx="685">
                  <c:v>2.9591350691159985E-7</c:v>
                </c:pt>
                <c:pt idx="686">
                  <c:v>3.569261723733152E-7</c:v>
                </c:pt>
                <c:pt idx="687">
                  <c:v>4.1716243207704992E-7</c:v>
                </c:pt>
                <c:pt idx="688">
                  <c:v>5.1009509406188093E-7</c:v>
                </c:pt>
                <c:pt idx="689">
                  <c:v>1.2500062315243454E-10</c:v>
                </c:pt>
                <c:pt idx="690">
                  <c:v>4.7215901073094734E-10</c:v>
                </c:pt>
                <c:pt idx="691">
                  <c:v>7.0358117459533117E-10</c:v>
                </c:pt>
                <c:pt idx="692">
                  <c:v>7.9560542370767928E-10</c:v>
                </c:pt>
                <c:pt idx="693">
                  <c:v>1.1736792043580184E-9</c:v>
                </c:pt>
                <c:pt idx="694">
                  <c:v>1.3915216856781085E-9</c:v>
                </c:pt>
                <c:pt idx="695">
                  <c:v>1.6215478056549683E-9</c:v>
                </c:pt>
                <c:pt idx="696">
                  <c:v>1.9390955511050152E-9</c:v>
                </c:pt>
                <c:pt idx="697">
                  <c:v>2.8445996200311219E-4</c:v>
                </c:pt>
                <c:pt idx="698">
                  <c:v>4.0957787213303815E-4</c:v>
                </c:pt>
                <c:pt idx="699">
                  <c:v>4.7173999276591401E-4</c:v>
                </c:pt>
                <c:pt idx="700">
                  <c:v>4.3355815951597293E-4</c:v>
                </c:pt>
                <c:pt idx="701">
                  <c:v>4.8512400573000401E-4</c:v>
                </c:pt>
                <c:pt idx="702">
                  <c:v>6.3872971402373932E-4</c:v>
                </c:pt>
                <c:pt idx="703">
                  <c:v>6.6685777171617336E-4</c:v>
                </c:pt>
                <c:pt idx="704">
                  <c:v>7.5862296849663524E-4</c:v>
                </c:pt>
                <c:pt idx="705">
                  <c:v>1.0564816904041379E-3</c:v>
                </c:pt>
                <c:pt idx="706">
                  <c:v>1.2198113255139247E-3</c:v>
                </c:pt>
                <c:pt idx="707">
                  <c:v>1.3157065741916372E-3</c:v>
                </c:pt>
                <c:pt idx="708">
                  <c:v>5.1149112333355685E-5</c:v>
                </c:pt>
                <c:pt idx="709">
                  <c:v>5.6285652000977772E-5</c:v>
                </c:pt>
                <c:pt idx="710">
                  <c:v>7.413729985614546E-5</c:v>
                </c:pt>
                <c:pt idx="711">
                  <c:v>8.0505960024426142E-5</c:v>
                </c:pt>
                <c:pt idx="712">
                  <c:v>8.9149251479621534E-5</c:v>
                </c:pt>
                <c:pt idx="713">
                  <c:v>1.2250361415807131E-4</c:v>
                </c:pt>
                <c:pt idx="714">
                  <c:v>1.4295982450543906E-4</c:v>
                </c:pt>
                <c:pt idx="715">
                  <c:v>1.5248957989399888E-4</c:v>
                </c:pt>
                <c:pt idx="716">
                  <c:v>1.1039106623563701E-2</c:v>
                </c:pt>
                <c:pt idx="717">
                  <c:v>1.2216533399525699E-2</c:v>
                </c:pt>
                <c:pt idx="718">
                  <c:v>1.5405456126182621E-2</c:v>
                </c:pt>
                <c:pt idx="719">
                  <c:v>1.7600294953737317E-2</c:v>
                </c:pt>
                <c:pt idx="720">
                  <c:v>1.9367758236051559E-2</c:v>
                </c:pt>
                <c:pt idx="721">
                  <c:v>2.5689513487685747E-2</c:v>
                </c:pt>
                <c:pt idx="722">
                  <c:v>3.1249661403866456E-2</c:v>
                </c:pt>
                <c:pt idx="723">
                  <c:v>3.225006470618335E-2</c:v>
                </c:pt>
                <c:pt idx="724">
                  <c:v>2.0849983556864367E-3</c:v>
                </c:pt>
                <c:pt idx="725">
                  <c:v>2.3926094985735227E-3</c:v>
                </c:pt>
                <c:pt idx="726">
                  <c:v>3.1469717620135219E-3</c:v>
                </c:pt>
                <c:pt idx="727">
                  <c:v>3.37303158617771E-3</c:v>
                </c:pt>
                <c:pt idx="728">
                  <c:v>3.6916340217938983E-3</c:v>
                </c:pt>
                <c:pt idx="729">
                  <c:v>5.2575011967122953E-3</c:v>
                </c:pt>
                <c:pt idx="730">
                  <c:v>5.9917426400176018E-3</c:v>
                </c:pt>
                <c:pt idx="731">
                  <c:v>6.5542397433053824E-3</c:v>
                </c:pt>
                <c:pt idx="732">
                  <c:v>1.141395599587809E-2</c:v>
                </c:pt>
                <c:pt idx="733">
                  <c:v>0.33684769845329338</c:v>
                </c:pt>
                <c:pt idx="734">
                  <c:v>0.43575862041547908</c:v>
                </c:pt>
                <c:pt idx="735">
                  <c:v>0.56462527100088111</c:v>
                </c:pt>
                <c:pt idx="736">
                  <c:v>0.62093445915122814</c:v>
                </c:pt>
                <c:pt idx="737">
                  <c:v>0.67675570897739179</c:v>
                </c:pt>
                <c:pt idx="738">
                  <c:v>0.79915605537732237</c:v>
                </c:pt>
                <c:pt idx="739">
                  <c:v>0.94321512748236236</c:v>
                </c:pt>
                <c:pt idx="740">
                  <c:v>0.94819597489353802</c:v>
                </c:pt>
                <c:pt idx="741">
                  <c:v>1.2158331613980602</c:v>
                </c:pt>
                <c:pt idx="742">
                  <c:v>0.10986602152684691</c:v>
                </c:pt>
                <c:pt idx="743">
                  <c:v>0.15680590556247245</c:v>
                </c:pt>
                <c:pt idx="744">
                  <c:v>0.2650232158549844</c:v>
                </c:pt>
                <c:pt idx="745">
                  <c:v>0.37844483539103863</c:v>
                </c:pt>
                <c:pt idx="746">
                  <c:v>9.7083885554509345E-4</c:v>
                </c:pt>
                <c:pt idx="747">
                  <c:v>16.643567378988362</c:v>
                </c:pt>
                <c:pt idx="748">
                  <c:v>7.69109218533328E-3</c:v>
                </c:pt>
                <c:pt idx="749">
                  <c:v>0.23178046020157078</c:v>
                </c:pt>
                <c:pt idx="750">
                  <c:v>2.9292776138446475E-3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2C6-4861-B9A2-BB7949FEF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170352"/>
        <c:axId val="96143976"/>
      </c:scatterChart>
      <c:valAx>
        <c:axId val="1221703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Measured Transverse Cracking (%</a:t>
                </a:r>
                <a:r>
                  <a:rPr lang="en-US" sz="1200" baseline="0"/>
                  <a:t> slabs)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43976"/>
        <c:crosses val="autoZero"/>
        <c:crossBetween val="midCat"/>
      </c:valAx>
      <c:valAx>
        <c:axId val="9614397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Predicted Transverse Cracking (% slabs)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70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483B2D-138B-4B79-AC11-F58C776B8848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811C8-1198-45B3-92E0-6D4F41D2C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69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7T15:57:3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24575,'173'0'0,"-159"-1"0,0-1 0,14-4 0,21-3 0,-26 7 0,0-2 0,27-8 0,-41 8 0,14-8 0,-14 7 0,-1 0 0,14-4 0,54-6 0,-40 8 0,10 1 0,76 5 0,-61 2 0,-56-1 0,1 1 0,-1 0 0,1 0 0,-1 1 0,1 0 0,6 4 0,30 22 0,-26-17 0,-6-3 0,17 17 0,-19-17 0,-1 0 0,1-1 0,12 7 0,-4-6 0,-11-5 0,1 0 0,-1 0 0,0 0 0,1 1 0,-1 0 0,5 6 0,-9-8 0,7 8 0,1-1 0,-1 0 0,1 0 0,0-1 0,14 9 0,-8-8 0,48 23 0,-53-28 0,1 0 0,0-1 0,23 2 0,-15-5 0,0-1 0,0-1 0,0-1 0,0-2 0,-1 0 0,23-12 0,49-19 0,-71 31 0,-1 1 0,37-2 0,-33 4 0,23-5 0,11-1 0,-28 7 0,-2 0 0,28-6 0,0-1 0,96 4 0,-101 4 0,-38-1 0,1 0 0,17-6 0,11-2 0,-8 7 0,-18 1 0,-1 0 0,23-5 0,-20 0 0,1-1 0,-1 0 0,17-12 0,-11 6 0,1 2 0,0 2 0,38-9 0,-1 0 0,-38 9 0,-15 5 0,0 2 0,1-1 0,8-1 0,120 1 0,-73 5 0,-42 0 0,1 1 0,-1 2 0,37 14 0,2 1 0,-54-18 0,1 0 0,0 1 0,-1 0 0,1 1 0,-1 0 0,7 6 0,-3-1 0,-1 1 0,17 21 0,-18-20 0,0-2 0,0 1 0,1-1 0,-1-1 0,19 13 0,-14-12 0,18 17 0,6 5 0,-31-27 0,-1-1 0,1 0 0,0 0 0,0-1 0,8 2 0,12-1 0,0-2 0,29-3 0,-4-1 0,-47 3 0,4 0 0,0 0 0,0-1 0,0 0 0,12-4 0,-19 4 0,21-8 0,-1 1 0,1 2 0,36-5 0,-14 6 0,69-22 0,-62 13 0,23 4 0,-44 7 0,7-5 0,0-1 0,124 6 0,-90 4 0,418-1 0,-479 1 0,0 0 0,18 7 0,10 1 0,-1-6 0,-11-1 0,27 7 0,-35-6 0,0-1 0,21-1 0,7 1 0,-40-1 0,-1 0 0,0 0 0,1 1 0,-1 0 0,0 0 0,0 1 0,0 0 0,0 0 0,0 1 0,0 0 0,-1 0 0,1 0 0,-1 1 0,0 0 0,6 9 0,12 12 0,-16-20 0,0 1 0,8 13 0,-12-17 0,-1 0 0,0-1 0,1 1 0,-1 0 0,0 1 0,0-1 0,-1 0 0,2 7 0,2 30 0,-1-11 0,-1-1 0,1 54 0,-1-22 0,-2-56 0,0 0 0,1-1 0,-1 1 0,1 0 0,0 0 0,0 0 0,0-1 0,0 1 0,2 3 0,0 0 0,1 0 0,7 11 0,0-1 0,0 4 0,-6-12 0,0 0 0,1 0 0,12 15 0,-13-18 0,3 2 0,-1 1 0,8 10 0,-12-15 0,-1 0 0,0 0 0,0 0 0,0 0 0,0 0 0,-1 1 0,1-1 0,-1 1 0,2 6 0,-1 4 0,-1 1 0,0-1 0,0 0 0,-2 21 0,1-31 0,0 1 0,0 0 0,-1 1 0,0-1 0,0 0 0,0 0 0,0 0 0,-4 9 0,0 0 0,-11 21 0,1-3 0,14-29 0,-1 0 0,1 0 0,-1 0 0,1 0 0,0 1 0,0-1 0,0 0 0,1 1 0,-1-1 0,1 1 0,-1-1 0,1 1 0,0-1 0,1 1 0,-1-1 0,0 1 0,1-1 0,0 1 0,0-1 0,0 0 0,2 9 0,6 8 0,-1 1 0,-1 0 0,0 1 0,5 29 0,16 94 0,-27-137 0,0 1 0,0-1 0,0 1 0,-1 0 0,0 10 0,-7 48 0,7-65 0,-4 38 0,-4 26 0,4-32 0,3-26 0,0 0 0,0 0 0,0-1 0,-4 13 0,0-6-170,1-1-1,1 1 0,-1 0 1,2 0-1,0 0 0,0 1 1,0 22-1,2-19-6655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7T15:57:3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5251 41 24575,'-1'0'0,"0"1"0,0-1 0,0 1 0,0 0 0,0-1 0,0 1 0,0 0 0,0 0 0,1 0 0,-1 0 0,-1 2 0,-3 2 0,0 0 0,-1-1 0,1 0 0,-1-1 0,-11 5 0,-25 6 0,29-11 0,-89 21 0,46-11 0,32-9 0,-27 0 0,-16 2 0,-22 9 0,27-6 0,-52-1 0,106-8 0,0 2 0,0-1 0,0 2 0,1-1 0,-1 1 0,-7 5 0,6-3 0,0 0 0,-1-2 0,-15 4 0,-24 1 0,-67 5 0,-46-14 0,151 0 0,0 0 0,0-1 0,0-1 0,0 0 0,-13-6 0,-51-34 0,49 27 0,7 7 0,0 1 0,0 1 0,0 1 0,-1 1 0,1 2 0,-35 0 0,27 2 0,-71 3 0,80 1 0,1 2 0,-24 9 0,4-1 0,33-12 0,-68 23 0,59-18 0,-1 1 0,1 0 0,-15 13 0,18-12 0,-15 20 0,17-19 0,-1 1 0,-9 7 0,7-10 0,-1 0 0,1-1 0,-22 7 0,-12 7 0,26-9 0,-2-1 0,1-2 0,-1 0 0,1-2 0,-28 3 0,-107-7 0,78-4 0,39 3 0,13 1 0,-36-6 0,54 2 0,-1 0 0,0-1 0,-12-8 0,13 7 0,-1 0 0,-15-4 0,-1 2 0,-6 0 0,-34-14 0,17 4 0,33 11 0,3 2 0,5 2 0,0-1 0,1 0 0,-1 0 0,0-1 0,-6-5 0,7 5 0,-4-5 0,0 1 0,-1 0 0,1 1 0,-1 1 0,-1 0 0,-15-4 0,-6 3 0,17 1 0,0 2 0,-1 1 0,1 1 0,-24 2 0,20 2 0,-9 2 0,0 1 0,-28 12 0,39-12 0,-1 0 0,1-2 0,-21 2 0,-53-3 0,-25 4 0,-92 5 0,200-12 0,0-2 0,0 0 0,0 0 0,0-1 0,-12-6 0,10 3 0,-1 2 0,-11-4 0,-13 4 0,28 4 0,-1-1 0,1 1 0,0-2 0,-1 0 0,1 0 0,0-1 0,-13-7 0,-8-11 0,-52-34 0,65 46 0,0 1 0,0 1 0,-25-6 0,27 9 0,-26-13 0,26 11 0,1 1 0,-18-5 0,-68-13 0,71 15 0,-7-1 0,-52-11 0,51 11 0,-66-6 0,72 14 0,0 2 0,-34 8 0,18-2 0,-90-1 0,132-6 0,-13 1 0,-30 7 0,28-4 0,-23 2 0,-24 4 0,-2 0 0,-16-10-1365,68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8T01:54:00.396"/>
    </inkml:context>
    <inkml:brush xml:id="br0">
      <inkml:brushProperty name="width" value="0.05" units="cm"/>
      <inkml:brushProperty name="height" value="0.05" units="cm"/>
      <inkml:brushProperty name="color" value="#142129"/>
    </inkml:brush>
  </inkml:definitions>
  <inkml:trace contextRef="#ctx0" brushRef="#br0">73 1 24575,'-1'2'0,"1"1"0,0-1 0,-1 0 0,1 0 0,-1 1 0,0-1 0,1 0 0,-1 0 0,0 0 0,-2 3 0,-16 21 0,4-8 0,11-12 0,0 1 0,0-1 0,1 1 0,-1 0 0,1 0 0,-3 13 0,5-17 0,1-1 0,0 0 0,-1 1 0,1-1 0,0 0 0,0 1 0,1-1 0,-1 1 0,0-1 0,1 0 0,-1 1 0,1-1 0,0 0 0,0 0 0,0 0 0,0 1 0,0-1 0,0 0 0,1 0 0,-1-1 0,1 1 0,-1 0 0,1 0 0,0-1 0,0 1 0,2 1 0,4 3 0,-3-3 0,-1 0 0,1 1 0,-1 0 0,1 0 0,-1 0 0,-1 0 0,8 10 0,-6-6 0,-1-3 0,-1 0 0,-1 0 0,1 0 0,2 8 0,-3-9 0,-2-3 0,1 0 0,-1 0 0,1 1 0,-1-1 0,0 0 0,1 1 0,-1-1 0,0 0 0,0 1 0,0-1 0,0 0 0,0 1 0,0-1 0,0 0 0,0 1 0,-1-1 0,1 0 0,0 1 0,-1-1 0,1 0 0,-1 1 0,1-1 0,-1 0 0,-2 2 0,1 1 0,0-1 0,0 1 0,0 0 0,0 0 0,1 0 0,-1 0 0,1 0 0,0 0 0,0 0 0,1 0 0,-1 0 0,1 0 0,0 1 0,1 6 0,-1-4-1365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8T01:56:49.337"/>
    </inkml:context>
    <inkml:brush xml:id="br0">
      <inkml:brushProperty name="width" value="0.05" units="cm"/>
      <inkml:brushProperty name="height" value="0.05" units="cm"/>
      <inkml:brushProperty name="color" value="#142129"/>
    </inkml:brush>
  </inkml:definitions>
  <inkml:trace contextRef="#ctx0" brushRef="#br0">2 0 24575,'1'11'0,"1"0"0,0-1 0,6 21 0,-6-24 0,4 11 0,-4-15 0,-1 0 0,0 1 0,0-1 0,0 0 0,0 0 0,-1 1 0,1-1 0,-1 1 0,0-1 0,-1 7 0,0-1 0,-2 1 0,1-1 0,-6 10 0,5-11 0,1-1 0,-1 1 0,1-1 0,0 1 0,0 12 0,1-15 0,1 0 0,-1 0 0,2 0 0,-1 0 0,0 0 0,1 0 0,0 0 0,0 0 0,0 0 0,1 0 0,0 0 0,0-1 0,3 6 0,3 2 0,11 25 0,-12-15-1365,-6-11-5461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675562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1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04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09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6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14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6780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27536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75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56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8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8131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3037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4834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0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2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7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6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311" y="2302934"/>
            <a:ext cx="10419645" cy="2970741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312" y="5396972"/>
            <a:ext cx="10419645" cy="87682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B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E53D9-9751-4AF2-ADF4-2E22D9CA0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BA98A-E7CC-4868-906B-86F722B2034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1432344"/>
            <a:ext cx="12192000" cy="47700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092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3"/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2142800" y="4210143"/>
            <a:ext cx="685800" cy="4876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2142800" y="5089311"/>
            <a:ext cx="685800" cy="4876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5755709" y="4241710"/>
            <a:ext cx="685800" cy="4876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9345181" y="4248243"/>
            <a:ext cx="685800" cy="4876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40" hasCustomPrompt="1"/>
          </p:nvPr>
        </p:nvSpPr>
        <p:spPr>
          <a:xfrm rot="16200000">
            <a:off x="5755709" y="5165339"/>
            <a:ext cx="685800" cy="4876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9345181" y="5139542"/>
            <a:ext cx="685800" cy="4876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3941716" y="3013003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2442719" y="3370932"/>
            <a:ext cx="3657600" cy="3657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2120056" y="3689448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5715100" y="3707736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555429" y="3031080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045145" y="3370932"/>
            <a:ext cx="3657600" cy="3657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9340256" y="3689447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777484" y="2059535"/>
            <a:ext cx="685800" cy="4876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1557" y="2399387"/>
            <a:ext cx="3657600" cy="3657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3943041" y="2717903"/>
            <a:ext cx="685800" cy="4876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7555429" y="2717903"/>
            <a:ext cx="685800" cy="4876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Organizational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1675673"/>
            <a:ext cx="4267200" cy="5486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93621" y="2664386"/>
            <a:ext cx="3352800" cy="54864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45579" y="2664386"/>
            <a:ext cx="3352800" cy="54864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21979" y="3653099"/>
            <a:ext cx="3048000" cy="54864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536888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3653099"/>
            <a:ext cx="3048000" cy="54864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22021" y="3653099"/>
            <a:ext cx="3048000" cy="54864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451480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919158" y="5368887"/>
            <a:ext cx="3050821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9158" y="4514807"/>
            <a:ext cx="3050821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219200" y="536888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219200" y="451480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</p:spTree>
    <p:extLst>
      <p:ext uri="{BB962C8B-B14F-4D97-AF65-F5344CB8AC3E}">
        <p14:creationId xmlns:p14="http://schemas.microsoft.com/office/powerpoint/2010/main" val="1722283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992" userDrawn="1">
          <p15:clr>
            <a:srgbClr val="FBAE40"/>
          </p15:clr>
        </p15:guide>
        <p15:guide id="3" pos="26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Template</a:t>
            </a:r>
          </a:p>
        </p:txBody>
      </p:sp>
      <p:pic>
        <p:nvPicPr>
          <p:cNvPr id="6" name="Picture 2" descr="C:\Users\bsimmons\Desktop\Logo_2nd page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2584" y="6135160"/>
            <a:ext cx="842433" cy="421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1531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0A8BB087-13D2-4904-B930-95A06ACBA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47" name="Text Placeholder 3"/>
          <p:cNvSpPr>
            <a:spLocks noGrp="1"/>
          </p:cNvSpPr>
          <p:nvPr>
            <p:ph type="body" sz="quarter" idx="45" hasCustomPrompt="1"/>
          </p:nvPr>
        </p:nvSpPr>
        <p:spPr>
          <a:xfrm rot="10800000">
            <a:off x="1243555" y="3832407"/>
            <a:ext cx="9746883" cy="2286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tx2"/>
            </a:solidFill>
            <a:prstDash val="solid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4" hasCustomPrompt="1"/>
          </p:nvPr>
        </p:nvSpPr>
        <p:spPr>
          <a:xfrm rot="16200000">
            <a:off x="7940023" y="476468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3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3" hasCustomPrompt="1"/>
          </p:nvPr>
        </p:nvSpPr>
        <p:spPr>
          <a:xfrm rot="16200000">
            <a:off x="2994459" y="4751172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5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10360035" y="313303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2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5457969" y="313303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1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0" hasCustomPrompt="1"/>
          </p:nvPr>
        </p:nvSpPr>
        <p:spPr>
          <a:xfrm>
            <a:off x="2154765" y="3109516"/>
            <a:ext cx="2980267" cy="475456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1" hasCustomPrompt="1"/>
          </p:nvPr>
        </p:nvSpPr>
        <p:spPr>
          <a:xfrm>
            <a:off x="7056967" y="3103497"/>
            <a:ext cx="2980267" cy="475456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12" hasCustomPrompt="1"/>
          </p:nvPr>
        </p:nvSpPr>
        <p:spPr>
          <a:xfrm>
            <a:off x="8814265" y="2028019"/>
            <a:ext cx="2980267" cy="475456"/>
          </a:xfr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1" name="Content Placeholder 27"/>
          <p:cNvSpPr>
            <a:spLocks noGrp="1"/>
          </p:cNvSpPr>
          <p:nvPr>
            <p:ph sz="quarter" idx="13" hasCustomPrompt="1"/>
          </p:nvPr>
        </p:nvSpPr>
        <p:spPr>
          <a:xfrm>
            <a:off x="397465" y="2028019"/>
            <a:ext cx="2980267" cy="475456"/>
          </a:xfrm>
          <a:ln w="28575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2" name="Content Placeholder 27"/>
          <p:cNvSpPr>
            <a:spLocks noGrp="1"/>
          </p:cNvSpPr>
          <p:nvPr>
            <p:ph sz="quarter" idx="14" hasCustomPrompt="1"/>
          </p:nvPr>
        </p:nvSpPr>
        <p:spPr>
          <a:xfrm>
            <a:off x="4605865" y="2032026"/>
            <a:ext cx="2980267" cy="475456"/>
          </a:xfrm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3" name="Content Placeholder 27"/>
          <p:cNvSpPr>
            <a:spLocks noGrp="1"/>
          </p:cNvSpPr>
          <p:nvPr>
            <p:ph sz="quarter" idx="15" hasCustomPrompt="1"/>
          </p:nvPr>
        </p:nvSpPr>
        <p:spPr>
          <a:xfrm>
            <a:off x="4605865" y="4624405"/>
            <a:ext cx="2980267" cy="47545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4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395603" y="4619227"/>
            <a:ext cx="2288328" cy="480635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5" name="Content Placeholder 27"/>
          <p:cNvSpPr>
            <a:spLocks noGrp="1"/>
          </p:cNvSpPr>
          <p:nvPr>
            <p:ph sz="quarter" idx="17" hasCustomPrompt="1"/>
          </p:nvPr>
        </p:nvSpPr>
        <p:spPr>
          <a:xfrm>
            <a:off x="7056967" y="5699883"/>
            <a:ext cx="2980267" cy="475456"/>
          </a:xfrm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6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2154765" y="5699883"/>
            <a:ext cx="2980267" cy="47545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accent5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41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9508070" y="4614148"/>
            <a:ext cx="2286463" cy="485714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949369" y="3712074"/>
            <a:ext cx="535510" cy="714013"/>
          </a:xfrm>
          <a:prstGeom prst="ellipse">
            <a:avLst/>
          </a:prstGeom>
          <a:solidFill>
            <a:schemeClr val="accent4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3462017" y="3825240"/>
            <a:ext cx="365760" cy="487680"/>
          </a:xfrm>
          <a:prstGeom prst="ellipse">
            <a:avLst/>
          </a:prstGeom>
          <a:solidFill>
            <a:schemeClr val="accent5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10730445" y="3712074"/>
            <a:ext cx="535510" cy="714013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8387545" y="3825241"/>
            <a:ext cx="365760" cy="487680"/>
          </a:xfrm>
          <a:prstGeom prst="ellipse">
            <a:avLst/>
          </a:prstGeom>
          <a:solidFill>
            <a:schemeClr val="accent3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>
          <a:xfrm rot="16200000">
            <a:off x="5696351" y="3546387"/>
            <a:ext cx="784040" cy="1045387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0" hasCustomPrompt="1"/>
          </p:nvPr>
        </p:nvSpPr>
        <p:spPr>
          <a:xfrm rot="16200000">
            <a:off x="586681" y="315843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4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38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9044621" y="4215199"/>
            <a:ext cx="1921404" cy="7164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327155" y="2196359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 rot="18922912">
            <a:off x="7040701" y="4088606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3209036">
            <a:off x="5135297" y="3668665"/>
            <a:ext cx="1921404" cy="7164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 rot="19800000">
            <a:off x="1997004" y="3215363"/>
            <a:ext cx="2561872" cy="5373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1225" y="2972329"/>
            <a:ext cx="2561872" cy="192140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Simple Flowchart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10836" y="1530059"/>
            <a:ext cx="2818059" cy="211354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2223" y="3862096"/>
            <a:ext cx="3099864" cy="232489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21637" y="1693635"/>
            <a:ext cx="3409851" cy="255738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61506" y="1680936"/>
            <a:ext cx="1446111" cy="108458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9303507" y="4805113"/>
            <a:ext cx="1446111" cy="108458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85696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Detailed Flowchart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7577849">
            <a:off x="6078782" y="3716953"/>
            <a:ext cx="1921404" cy="7164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1130551">
            <a:off x="6322207" y="5035405"/>
            <a:ext cx="2561872" cy="53736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 rot="12141877">
            <a:off x="2899909" y="4325740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19863228">
            <a:off x="2988552" y="5372753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 rot="4679484">
            <a:off x="4515762" y="3529037"/>
            <a:ext cx="1921404" cy="7164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2629" y="3653218"/>
            <a:ext cx="3409851" cy="2557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5" hasCustomPrompt="1"/>
          </p:nvPr>
        </p:nvSpPr>
        <p:spPr>
          <a:xfrm rot="20146242">
            <a:off x="1079335" y="5941290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6" hasCustomPrompt="1"/>
          </p:nvPr>
        </p:nvSpPr>
        <p:spPr>
          <a:xfrm rot="1235856">
            <a:off x="619824" y="5394763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214291" y="5096725"/>
            <a:ext cx="1924772" cy="144357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32803" y="4737278"/>
            <a:ext cx="1195133" cy="89635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65750" y="5783091"/>
            <a:ext cx="1195133" cy="89635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7" hasCustomPrompt="1"/>
          </p:nvPr>
        </p:nvSpPr>
        <p:spPr>
          <a:xfrm rot="13146757">
            <a:off x="800319" y="3317469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8" hasCustomPrompt="1"/>
          </p:nvPr>
        </p:nvSpPr>
        <p:spPr>
          <a:xfrm rot="10631006">
            <a:off x="1185385" y="4016588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9" hasCustomPrompt="1"/>
          </p:nvPr>
        </p:nvSpPr>
        <p:spPr>
          <a:xfrm rot="15279704">
            <a:off x="1941866" y="3417604"/>
            <a:ext cx="1921404" cy="7164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74581" y="3301049"/>
            <a:ext cx="1924772" cy="144357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1618" y="2404698"/>
            <a:ext cx="1195133" cy="8963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806751" y="1755447"/>
            <a:ext cx="1195133" cy="8963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7158" y="3655303"/>
            <a:ext cx="1195133" cy="8963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0" hasCustomPrompt="1"/>
          </p:nvPr>
        </p:nvSpPr>
        <p:spPr>
          <a:xfrm rot="5930608">
            <a:off x="4235071" y="2310130"/>
            <a:ext cx="1921404" cy="7164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1" hasCustomPrompt="1"/>
          </p:nvPr>
        </p:nvSpPr>
        <p:spPr>
          <a:xfrm rot="3118959">
            <a:off x="3658191" y="2583767"/>
            <a:ext cx="1921404" cy="7164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14743" y="2089671"/>
            <a:ext cx="2117251" cy="158793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112415" y="1377073"/>
            <a:ext cx="1195133" cy="89635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758071" y="1077894"/>
            <a:ext cx="1195133" cy="89635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6459146" y="2250441"/>
            <a:ext cx="1921404" cy="7164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3" hasCustomPrompt="1"/>
          </p:nvPr>
        </p:nvSpPr>
        <p:spPr>
          <a:xfrm rot="19553360">
            <a:off x="6866056" y="2404511"/>
            <a:ext cx="2561872" cy="5373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44" hasCustomPrompt="1"/>
          </p:nvPr>
        </p:nvSpPr>
        <p:spPr>
          <a:xfrm rot="20935645">
            <a:off x="7902656" y="2637210"/>
            <a:ext cx="2561872" cy="5373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45" hasCustomPrompt="1"/>
          </p:nvPr>
        </p:nvSpPr>
        <p:spPr>
          <a:xfrm rot="1008898">
            <a:off x="6958711" y="3108590"/>
            <a:ext cx="2561872" cy="5373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49581" y="2259250"/>
            <a:ext cx="2117249" cy="158793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8628599" y="1241557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16358" y="1996399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217818" y="3085656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727142" y="1029538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6" hasCustomPrompt="1"/>
          </p:nvPr>
        </p:nvSpPr>
        <p:spPr>
          <a:xfrm rot="10379606">
            <a:off x="8517608" y="4943632"/>
            <a:ext cx="2561872" cy="53736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7" hasCustomPrompt="1"/>
          </p:nvPr>
        </p:nvSpPr>
        <p:spPr>
          <a:xfrm rot="13011470">
            <a:off x="8517608" y="5594555"/>
            <a:ext cx="2561872" cy="53736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8" hasCustomPrompt="1"/>
          </p:nvPr>
        </p:nvSpPr>
        <p:spPr>
          <a:xfrm rot="7570651">
            <a:off x="7354239" y="5575810"/>
            <a:ext cx="1921404" cy="71648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815574" y="4126472"/>
            <a:ext cx="2328977" cy="1746733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0646303" y="4343933"/>
            <a:ext cx="1314647" cy="9859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10275217" y="5738274"/>
            <a:ext cx="1314647" cy="9859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6928358" y="5785535"/>
            <a:ext cx="1314647" cy="9859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64843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Text Arrows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3" y="1553634"/>
            <a:ext cx="3695357" cy="3746499"/>
          </a:xfrm>
          <a:prstGeom prst="chevron">
            <a:avLst>
              <a:gd name="adj" fmla="val 14376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Step One: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248322" y="1553635"/>
            <a:ext cx="3695357" cy="3746499"/>
          </a:xfrm>
          <a:prstGeom prst="chevron">
            <a:avLst>
              <a:gd name="adj" fmla="val 14376"/>
            </a:avLst>
          </a:prstGeom>
          <a:solidFill>
            <a:schemeClr val="accent3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Step Two: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7658443" y="1553635"/>
            <a:ext cx="3695357" cy="3746499"/>
          </a:xfrm>
          <a:prstGeom prst="chevron">
            <a:avLst>
              <a:gd name="adj" fmla="val 14376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Step Three: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4993" y="5604407"/>
            <a:ext cx="11656055" cy="105886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pPr lvl="0"/>
            <a:r>
              <a:rPr lang="en-US" dirty="0"/>
              <a:t>Click to edit. Efficiently unleash cross-media information without cross-media value. Quickly maximize timely deliverables for real-time schemas. Dramatically maintain clicks-and-mortar solutions without functional solutions.</a:t>
            </a:r>
          </a:p>
        </p:txBody>
      </p:sp>
    </p:spTree>
    <p:extLst>
      <p:ext uri="{BB962C8B-B14F-4D97-AF65-F5344CB8AC3E}">
        <p14:creationId xmlns:p14="http://schemas.microsoft.com/office/powerpoint/2010/main" val="2912502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 userDrawn="1">
          <p15:clr>
            <a:srgbClr val="FBAE40"/>
          </p15:clr>
        </p15:guide>
        <p15:guide id="2" orient="horz" pos="3984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Circle Diagram Template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634425" y="3317439"/>
            <a:ext cx="4125920" cy="309444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53819" y="1410229"/>
            <a:ext cx="4125920" cy="3094440"/>
          </a:xfrm>
          <a:custGeom>
            <a:avLst/>
            <a:gdLst>
              <a:gd name="connsiteX0" fmla="*/ 1547220 w 3094440"/>
              <a:gd name="connsiteY0" fmla="*/ 0 h 3094440"/>
              <a:gd name="connsiteX1" fmla="*/ 3094440 w 3094440"/>
              <a:gd name="connsiteY1" fmla="*/ 1547220 h 3094440"/>
              <a:gd name="connsiteX2" fmla="*/ 1547220 w 3094440"/>
              <a:gd name="connsiteY2" fmla="*/ 3094440 h 3094440"/>
              <a:gd name="connsiteX3" fmla="*/ 1475018 w 3094440"/>
              <a:gd name="connsiteY3" fmla="*/ 3090794 h 3094440"/>
              <a:gd name="connsiteX4" fmla="*/ 1452269 w 3094440"/>
              <a:gd name="connsiteY4" fmla="*/ 3002321 h 3094440"/>
              <a:gd name="connsiteX5" fmla="*/ 132803 w 3094440"/>
              <a:gd name="connsiteY5" fmla="*/ 1923185 h 3094440"/>
              <a:gd name="connsiteX6" fmla="*/ 46811 w 3094440"/>
              <a:gd name="connsiteY6" fmla="*/ 1918843 h 3094440"/>
              <a:gd name="connsiteX7" fmla="*/ 31434 w 3094440"/>
              <a:gd name="connsiteY7" fmla="*/ 1859039 h 3094440"/>
              <a:gd name="connsiteX8" fmla="*/ 0 w 3094440"/>
              <a:gd name="connsiteY8" fmla="*/ 1547220 h 3094440"/>
              <a:gd name="connsiteX9" fmla="*/ 1547220 w 3094440"/>
              <a:gd name="connsiteY9" fmla="*/ 0 h 309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4440" h="3094440">
                <a:moveTo>
                  <a:pt x="1547220" y="0"/>
                </a:moveTo>
                <a:cubicBezTo>
                  <a:pt x="2401726" y="0"/>
                  <a:pt x="3094440" y="692714"/>
                  <a:pt x="3094440" y="1547220"/>
                </a:cubicBezTo>
                <a:cubicBezTo>
                  <a:pt x="3094440" y="2401726"/>
                  <a:pt x="2401726" y="3094440"/>
                  <a:pt x="1547220" y="3094440"/>
                </a:cubicBezTo>
                <a:lnTo>
                  <a:pt x="1475018" y="3090794"/>
                </a:lnTo>
                <a:lnTo>
                  <a:pt x="1452269" y="3002321"/>
                </a:lnTo>
                <a:cubicBezTo>
                  <a:pt x="1271442" y="2420945"/>
                  <a:pt x="756960" y="1986572"/>
                  <a:pt x="132803" y="1923185"/>
                </a:cubicBezTo>
                <a:lnTo>
                  <a:pt x="46811" y="1918843"/>
                </a:lnTo>
                <a:lnTo>
                  <a:pt x="31434" y="1859039"/>
                </a:lnTo>
                <a:cubicBezTo>
                  <a:pt x="10824" y="1758319"/>
                  <a:pt x="0" y="1654033"/>
                  <a:pt x="0" y="1547220"/>
                </a:cubicBezTo>
                <a:cubicBezTo>
                  <a:pt x="0" y="692714"/>
                  <a:pt x="692714" y="0"/>
                  <a:pt x="1547220" y="0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563307" y="3498558"/>
            <a:ext cx="4125920" cy="3090703"/>
          </a:xfrm>
          <a:custGeom>
            <a:avLst/>
            <a:gdLst>
              <a:gd name="connsiteX0" fmla="*/ 1621227 w 3094440"/>
              <a:gd name="connsiteY0" fmla="*/ 0 h 3090703"/>
              <a:gd name="connsiteX1" fmla="*/ 1705415 w 3094440"/>
              <a:gd name="connsiteY1" fmla="*/ 4251 h 3090703"/>
              <a:gd name="connsiteX2" fmla="*/ 3094440 w 3094440"/>
              <a:gd name="connsiteY2" fmla="*/ 1543483 h 3090703"/>
              <a:gd name="connsiteX3" fmla="*/ 1547220 w 3094440"/>
              <a:gd name="connsiteY3" fmla="*/ 3090703 h 3090703"/>
              <a:gd name="connsiteX4" fmla="*/ 0 w 3094440"/>
              <a:gd name="connsiteY4" fmla="*/ 1543483 h 3090703"/>
              <a:gd name="connsiteX5" fmla="*/ 69560 w 3094440"/>
              <a:gd name="connsiteY5" fmla="*/ 1083387 h 3090703"/>
              <a:gd name="connsiteX6" fmla="*/ 93013 w 3094440"/>
              <a:gd name="connsiteY6" fmla="*/ 1019310 h 3090703"/>
              <a:gd name="connsiteX7" fmla="*/ 167019 w 3094440"/>
              <a:gd name="connsiteY7" fmla="*/ 1023047 h 3090703"/>
              <a:gd name="connsiteX8" fmla="*/ 1592651 w 3094440"/>
              <a:gd name="connsiteY8" fmla="*/ 78075 h 309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4440" h="3090703">
                <a:moveTo>
                  <a:pt x="1621227" y="0"/>
                </a:moveTo>
                <a:lnTo>
                  <a:pt x="1705415" y="4251"/>
                </a:lnTo>
                <a:cubicBezTo>
                  <a:pt x="2485610" y="83484"/>
                  <a:pt x="3094440" y="742384"/>
                  <a:pt x="3094440" y="1543483"/>
                </a:cubicBezTo>
                <a:cubicBezTo>
                  <a:pt x="3094440" y="2397989"/>
                  <a:pt x="2401726" y="3090703"/>
                  <a:pt x="1547220" y="3090703"/>
                </a:cubicBezTo>
                <a:cubicBezTo>
                  <a:pt x="692714" y="3090703"/>
                  <a:pt x="0" y="2397989"/>
                  <a:pt x="0" y="1543483"/>
                </a:cubicBezTo>
                <a:cubicBezTo>
                  <a:pt x="0" y="1383263"/>
                  <a:pt x="24354" y="1228732"/>
                  <a:pt x="69560" y="1083387"/>
                </a:cubicBezTo>
                <a:lnTo>
                  <a:pt x="93013" y="1019310"/>
                </a:lnTo>
                <a:lnTo>
                  <a:pt x="167019" y="1023047"/>
                </a:lnTo>
                <a:cubicBezTo>
                  <a:pt x="807899" y="1023047"/>
                  <a:pt x="1357770" y="633396"/>
                  <a:pt x="1592651" y="78075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879739" y="1932552"/>
            <a:ext cx="2844800" cy="4289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74511" y="2756792"/>
            <a:ext cx="2844800" cy="4289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28005" y="3353893"/>
            <a:ext cx="2844800" cy="4289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022774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797777" y="4008438"/>
            <a:ext cx="6728179" cy="1747837"/>
          </a:xfrm>
        </p:spPr>
        <p:txBody>
          <a:bodyPr anchor="b">
            <a:norm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1844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: 32, 28,24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C5BC-7066-46C0-AC7E-EBF1458A5D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Autofit/>
          </a:bodyPr>
          <a:lstStyle>
            <a:lvl1pPr algn="l"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166712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3200"/>
            </a:lvl1pPr>
            <a:lvl2pPr>
              <a:lnSpc>
                <a:spcPct val="100000"/>
              </a:lnSpc>
              <a:spcBef>
                <a:spcPts val="800"/>
              </a:spcBef>
              <a:defRPr sz="2800"/>
            </a:lvl2pPr>
            <a:lvl3pPr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Ø"/>
              <a:defRPr sz="2400"/>
            </a:lvl3pPr>
            <a:lvl4pPr>
              <a:lnSpc>
                <a:spcPct val="150000"/>
              </a:lnSpc>
              <a:spcBef>
                <a:spcPts val="0"/>
              </a:spcBef>
              <a:defRPr sz="2800"/>
            </a:lvl4pPr>
            <a:lvl5pPr>
              <a:lnSpc>
                <a:spcPct val="150000"/>
              </a:lnSpc>
              <a:spcBef>
                <a:spcPts val="0"/>
              </a:spcBef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2" descr="C:\Users\bsimmons\Desktop\Logo_2nd page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4401" y="6248401"/>
            <a:ext cx="842433" cy="421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58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Bullet Points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3959"/>
            <a:ext cx="12192000" cy="44820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ct val="80000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buFont typeface="Franklin Gothic Demi Cond" panose="020B0706030402020204" pitchFamily="34" charset="0"/>
              <a:buChar char="»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-27432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940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Column Bullet Points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13959"/>
            <a:ext cx="5099756" cy="44331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defRPr sz="3200">
                <a:latin typeface="+mj-lt"/>
              </a:defRPr>
            </a:lvl1pPr>
            <a:lvl2pPr marL="54864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20000"/>
              <a:buFont typeface="Franklin Gothic Demi Cond" panose="020B0706030402020204" pitchFamily="34" charset="0"/>
              <a:buChar char="»"/>
              <a:defRPr sz="2800">
                <a:latin typeface="+mj-lt"/>
              </a:defRPr>
            </a:lvl2pPr>
            <a:lvl3pPr marL="822960" indent="-274320">
              <a:buClr>
                <a:schemeClr val="accent4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211019" y="1613959"/>
            <a:ext cx="5142781" cy="44331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20000"/>
              <a:defRPr sz="3200">
                <a:latin typeface="+mj-lt"/>
              </a:defRPr>
            </a:lvl1pPr>
            <a:lvl2pPr marL="54864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20000"/>
              <a:buFont typeface="Franklin Gothic Demi Cond" panose="020B0706030402020204" pitchFamily="34" charset="0"/>
              <a:buChar char="»"/>
              <a:defRPr sz="2800">
                <a:latin typeface="+mj-lt"/>
              </a:defRPr>
            </a:lvl2pPr>
            <a:lvl3pPr marL="822960" indent="-274320">
              <a:buClr>
                <a:schemeClr val="accent4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013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Size Image Only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428750"/>
            <a:ext cx="12192000" cy="5429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5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08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Photo Gallery Option One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123289" y="1600202"/>
            <a:ext cx="4786488" cy="2184399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123289" y="3920067"/>
            <a:ext cx="4786488" cy="2709333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4800" y="1600201"/>
            <a:ext cx="6580717" cy="502919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latin typeface="+mj-lt"/>
              </a:defRPr>
            </a:lvl1pPr>
            <a:lvl2pPr>
              <a:spcAft>
                <a:spcPts val="600"/>
              </a:spcAft>
              <a:buClr>
                <a:schemeClr val="accent4">
                  <a:lumMod val="90000"/>
                  <a:lumOff val="10000"/>
                </a:schemeClr>
              </a:buClr>
              <a:defRPr sz="3200">
                <a:latin typeface="+mj-lt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183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Photo Gallery Option Two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1325564"/>
            <a:ext cx="6096000" cy="553243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25563"/>
            <a:ext cx="6096000" cy="2781248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4106814"/>
            <a:ext cx="6096000" cy="2751185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5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E38248-A358-4820-9F07-56CD64812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Photos with Captions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44690" y="2171701"/>
            <a:ext cx="3598333" cy="2988733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49045" y="2171701"/>
            <a:ext cx="3598333" cy="2988733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53402" y="2171701"/>
            <a:ext cx="3598333" cy="2988733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28889" y="4875743"/>
            <a:ext cx="3013427" cy="503237"/>
          </a:xfrm>
          <a:prstGeom prst="wedgeRectCallout">
            <a:avLst>
              <a:gd name="adj1" fmla="val 20901"/>
              <a:gd name="adj2" fmla="val -72816"/>
            </a:avLst>
          </a:prstGeom>
          <a:gradFill flip="none" rotWithShape="1">
            <a:gsLst>
              <a:gs pos="0">
                <a:schemeClr val="tx1"/>
              </a:gs>
              <a:gs pos="100000">
                <a:schemeClr val="tx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38308" y="4809597"/>
            <a:ext cx="3013427" cy="569382"/>
          </a:xfrm>
          <a:prstGeom prst="wedgeRectCallout">
            <a:avLst>
              <a:gd name="adj1" fmla="val 20901"/>
              <a:gd name="adj2" fmla="val -72816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16200000" scaled="1"/>
          </a:gra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933952" y="4809597"/>
            <a:ext cx="3013427" cy="569382"/>
          </a:xfrm>
          <a:prstGeom prst="wedgeRectCallout">
            <a:avLst>
              <a:gd name="adj1" fmla="val 20901"/>
              <a:gd name="adj2" fmla="val -72816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16200000" scaled="1"/>
          </a:gra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04314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orient="horz" pos="13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183252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13959"/>
            <a:ext cx="12192000" cy="4897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FB939-BF2F-42E0-9929-FBB99E58B7CC}"/>
              </a:ext>
            </a:extLst>
          </p:cNvPr>
          <p:cNvSpPr txBox="1"/>
          <p:nvPr userDrawn="1"/>
        </p:nvSpPr>
        <p:spPr>
          <a:xfrm>
            <a:off x="11176000" y="6511133"/>
            <a:ext cx="10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A94437F-5DC2-4535-9C0A-413BD4FA0369}" type="slidenum">
              <a:rPr lang="en-US" sz="1600" smtClean="0">
                <a:solidFill>
                  <a:schemeClr val="accent2"/>
                </a:solidFill>
                <a:latin typeface="+mj-lt"/>
              </a:rPr>
              <a:t>‹#›</a:t>
            </a:fld>
            <a:endParaRPr lang="en-US" sz="14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119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36" r:id="rId3"/>
    <p:sldLayoutId id="2147483717" r:id="rId4"/>
    <p:sldLayoutId id="2147483739" r:id="rId5"/>
    <p:sldLayoutId id="2147483719" r:id="rId6"/>
    <p:sldLayoutId id="2147483720" r:id="rId7"/>
    <p:sldLayoutId id="2147483721" r:id="rId8"/>
    <p:sldLayoutId id="2147483723" r:id="rId9"/>
    <p:sldLayoutId id="2147483743" r:id="rId10"/>
    <p:sldLayoutId id="2147483724" r:id="rId11"/>
    <p:sldLayoutId id="2147483737" r:id="rId12"/>
    <p:sldLayoutId id="2147483725" r:id="rId13"/>
    <p:sldLayoutId id="2147483726" r:id="rId14"/>
    <p:sldLayoutId id="2147483727" r:id="rId15"/>
    <p:sldLayoutId id="2147483728" r:id="rId16"/>
    <p:sldLayoutId id="2147483731" r:id="rId17"/>
    <p:sldLayoutId id="2147483733" r:id="rId18"/>
    <p:sldLayoutId id="2147483740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SzPct val="120000"/>
        <a:buFont typeface="Wingdings" panose="05000000000000000000" pitchFamily="2" charset="2"/>
        <a:buChar char="§"/>
        <a:defRPr sz="2800" kern="1200" baseline="0">
          <a:solidFill>
            <a:schemeClr val="accent4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48640" indent="-27432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4">
            <a:lumMod val="90000"/>
            <a:lumOff val="10000"/>
          </a:schemeClr>
        </a:buClr>
        <a:buSzPct val="150000"/>
        <a:buFont typeface="Franklin Gothic Medium" panose="020B0603020102020204" pitchFamily="34" charset="0"/>
        <a:buChar char="»"/>
        <a:defRPr sz="2400" b="0" i="0" u="none" kern="1200" baseline="0">
          <a:solidFill>
            <a:schemeClr val="accent4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822960" indent="-27432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4">
            <a:lumMod val="90000"/>
            <a:lumOff val="10000"/>
          </a:schemeClr>
        </a:buClr>
        <a:buSzPct val="100000"/>
        <a:buFont typeface="Arial" panose="020B0604020202020204" pitchFamily="34" charset="0"/>
        <a:buChar char="•"/>
        <a:defRPr sz="2000" kern="1200" baseline="0">
          <a:solidFill>
            <a:schemeClr val="accent4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SzPct val="120000"/>
        <a:buFontTx/>
        <a:buBlip>
          <a:blip r:embed="rId2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SzPct val="120000"/>
        <a:buFontTx/>
        <a:buBlip>
          <a:blip r:embed="rId2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30.png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B65E-B3CA-4448-AAFE-FECE68CFD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762000"/>
            <a:ext cx="10419645" cy="2970741"/>
          </a:xfrm>
        </p:spPr>
        <p:txBody>
          <a:bodyPr/>
          <a:lstStyle/>
          <a:p>
            <a:r>
              <a:rPr lang="en-US" dirty="0"/>
              <a:t>PMED: JPCP Fatigue Cracking								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5DDCD0B-4E85-4AD0-B5AD-19FE799A58E9}"/>
              </a:ext>
            </a:extLst>
          </p:cNvPr>
          <p:cNvSpPr txBox="1">
            <a:spLocks/>
          </p:cNvSpPr>
          <p:nvPr/>
        </p:nvSpPr>
        <p:spPr>
          <a:xfrm>
            <a:off x="914400" y="2590800"/>
            <a:ext cx="10668000" cy="4569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None/>
              <a:defRPr sz="2400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50000"/>
              <a:buFont typeface="Franklin Gothic Medium" panose="020B0603020102020204" pitchFamily="34" charset="0"/>
              <a:buNone/>
              <a:defRPr sz="2000" b="0" i="0" u="none" kern="1200" baseline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buFont typeface="Arial" panose="020B0604020202020204" pitchFamily="34" charset="0"/>
              <a:buNone/>
              <a:defRPr sz="1800" kern="1200" baseline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120000"/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120000"/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06600"/>
                </a:solidFill>
              </a:rPr>
              <a:t>Presenter:   </a:t>
            </a:r>
            <a:r>
              <a:rPr lang="en-US" dirty="0">
                <a:solidFill>
                  <a:srgbClr val="006600"/>
                </a:solidFill>
              </a:rPr>
              <a:t>Julie Vandenbossche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(Pitt)</a:t>
            </a:r>
            <a:r>
              <a:rPr lang="en-US" b="1" dirty="0">
                <a:solidFill>
                  <a:srgbClr val="006600"/>
                </a:solidFill>
              </a:rPr>
              <a:t>			</a:t>
            </a:r>
          </a:p>
          <a:p>
            <a:pPr algn="l"/>
            <a:r>
              <a:rPr lang="en-US" b="1" dirty="0">
                <a:solidFill>
                  <a:srgbClr val="006600"/>
                </a:solidFill>
              </a:rPr>
              <a:t>Team:   </a:t>
            </a:r>
            <a:r>
              <a:rPr lang="en-US" dirty="0">
                <a:solidFill>
                  <a:srgbClr val="006600"/>
                </a:solidFill>
              </a:rPr>
              <a:t>Kelly Smith (</a:t>
            </a:r>
            <a:r>
              <a:rPr lang="en-US" dirty="0" err="1">
                <a:solidFill>
                  <a:srgbClr val="006600"/>
                </a:solidFill>
              </a:rPr>
              <a:t>APTech</a:t>
            </a:r>
            <a:r>
              <a:rPr lang="en-US" dirty="0">
                <a:solidFill>
                  <a:srgbClr val="006600"/>
                </a:solidFill>
              </a:rPr>
              <a:t>)</a:t>
            </a:r>
            <a:r>
              <a:rPr lang="en-US" b="1" dirty="0">
                <a:solidFill>
                  <a:srgbClr val="006600"/>
                </a:solidFill>
              </a:rPr>
              <a:t>				</a:t>
            </a:r>
            <a:r>
              <a:rPr lang="en-US" dirty="0">
                <a:solidFill>
                  <a:srgbClr val="006600"/>
                </a:solidFill>
              </a:rPr>
              <a:t> 	 </a:t>
            </a:r>
          </a:p>
          <a:p>
            <a:pPr algn="l"/>
            <a:r>
              <a:rPr lang="en-US" dirty="0">
                <a:solidFill>
                  <a:srgbClr val="006600"/>
                </a:solidFill>
              </a:rPr>
              <a:t> Linda Pierce (NEC)					 	  </a:t>
            </a:r>
          </a:p>
          <a:p>
            <a:pPr algn="l"/>
            <a:r>
              <a:rPr lang="en-US" dirty="0">
                <a:solidFill>
                  <a:srgbClr val="006600"/>
                </a:solidFill>
              </a:rPr>
              <a:t> Jennifer Albert (FHWA) 				</a:t>
            </a:r>
          </a:p>
          <a:p>
            <a:pPr algn="l"/>
            <a:r>
              <a:rPr lang="en-US" dirty="0">
                <a:solidFill>
                  <a:srgbClr val="006600"/>
                </a:solidFill>
              </a:rPr>
              <a:t> Tom Yu (FHWA)					</a:t>
            </a:r>
          </a:p>
        </p:txBody>
      </p:sp>
    </p:spTree>
    <p:extLst>
      <p:ext uri="{BB962C8B-B14F-4D97-AF65-F5344CB8AC3E}">
        <p14:creationId xmlns:p14="http://schemas.microsoft.com/office/powerpoint/2010/main" val="403527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5C3F-BDFD-1831-5B32-EBF03682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traffic data: Bottom-up cracking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136DB-ADDC-D236-A57E-61249448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67988"/>
            <a:ext cx="5562600" cy="53486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3E2D7A-1E7A-F745-A438-EEFDF71C001F}"/>
              </a:ext>
            </a:extLst>
          </p:cNvPr>
          <p:cNvSpPr txBox="1"/>
          <p:nvPr/>
        </p:nvSpPr>
        <p:spPr>
          <a:xfrm>
            <a:off x="1828800" y="4800600"/>
            <a:ext cx="175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Quad</a:t>
            </a:r>
            <a:r>
              <a:rPr lang="en-US" b="1" dirty="0"/>
              <a:t>	1</a:t>
            </a:r>
          </a:p>
          <a:p>
            <a:endParaRPr lang="en-US" b="1" dirty="0"/>
          </a:p>
          <a:p>
            <a:r>
              <a:rPr lang="en-US" b="1" dirty="0"/>
              <a:t>	2</a:t>
            </a:r>
          </a:p>
          <a:p>
            <a:endParaRPr lang="en-US" b="1" dirty="0"/>
          </a:p>
          <a:p>
            <a:r>
              <a:rPr lang="en-US" b="1" dirty="0"/>
              <a:t>	3</a:t>
            </a:r>
          </a:p>
          <a:p>
            <a:endParaRPr lang="en-US" b="1" dirty="0"/>
          </a:p>
          <a:p>
            <a:r>
              <a:rPr lang="en-US" b="1" dirty="0"/>
              <a:t>	4</a:t>
            </a:r>
          </a:p>
          <a:p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3836F-549B-E7AD-C0BF-63866E8D0B80}"/>
              </a:ext>
            </a:extLst>
          </p:cNvPr>
          <p:cNvSpPr txBox="1"/>
          <p:nvPr/>
        </p:nvSpPr>
        <p:spPr>
          <a:xfrm>
            <a:off x="1816231" y="163397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Single</a:t>
            </a:r>
            <a:r>
              <a:rPr lang="en-US" b="1" dirty="0"/>
              <a:t>	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0BC4B-A9A0-56B9-5FDD-5ADDA0E13F60}"/>
              </a:ext>
            </a:extLst>
          </p:cNvPr>
          <p:cNvSpPr txBox="1"/>
          <p:nvPr/>
        </p:nvSpPr>
        <p:spPr>
          <a:xfrm>
            <a:off x="1791878" y="2263181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Tandem</a:t>
            </a:r>
            <a:r>
              <a:rPr lang="en-US" b="1" dirty="0"/>
              <a:t>	1</a:t>
            </a:r>
          </a:p>
          <a:p>
            <a:endParaRPr lang="en-US" b="1" dirty="0"/>
          </a:p>
          <a:p>
            <a:r>
              <a:rPr lang="en-US" b="1" dirty="0"/>
              <a:t>	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1A713D-7FEC-06FB-07C3-FCE97865247C}"/>
              </a:ext>
            </a:extLst>
          </p:cNvPr>
          <p:cNvSpPr txBox="1"/>
          <p:nvPr/>
        </p:nvSpPr>
        <p:spPr>
          <a:xfrm>
            <a:off x="1798951" y="3323272"/>
            <a:ext cx="11970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Tridem</a:t>
            </a:r>
            <a:r>
              <a:rPr lang="en-US" b="1" dirty="0"/>
              <a:t>	1</a:t>
            </a:r>
          </a:p>
          <a:p>
            <a:endParaRPr lang="en-US" b="1" dirty="0"/>
          </a:p>
          <a:p>
            <a:r>
              <a:rPr lang="en-US" b="1" dirty="0"/>
              <a:t>	2</a:t>
            </a:r>
          </a:p>
          <a:p>
            <a:endParaRPr lang="en-US" b="1" dirty="0"/>
          </a:p>
          <a:p>
            <a:r>
              <a:rPr lang="en-US" b="1" dirty="0"/>
              <a:t>	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0F0C75-A056-5F76-6CB1-6CACB2B3C038}"/>
              </a:ext>
            </a:extLst>
          </p:cNvPr>
          <p:cNvCxnSpPr/>
          <p:nvPr/>
        </p:nvCxnSpPr>
        <p:spPr>
          <a:xfrm>
            <a:off x="1447800" y="20574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E5AC27-9254-816C-82A9-5C93BE0B8D66}"/>
              </a:ext>
            </a:extLst>
          </p:cNvPr>
          <p:cNvCxnSpPr/>
          <p:nvPr/>
        </p:nvCxnSpPr>
        <p:spPr>
          <a:xfrm>
            <a:off x="1447800" y="31242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68D629-48D1-F6BF-FF04-3FF3D09D50AD}"/>
              </a:ext>
            </a:extLst>
          </p:cNvPr>
          <p:cNvCxnSpPr/>
          <p:nvPr/>
        </p:nvCxnSpPr>
        <p:spPr>
          <a:xfrm>
            <a:off x="1447800" y="45720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2E381D-BE57-1A14-7C8C-9777F35FD891}"/>
              </a:ext>
            </a:extLst>
          </p:cNvPr>
          <p:cNvCxnSpPr/>
          <p:nvPr/>
        </p:nvCxnSpPr>
        <p:spPr>
          <a:xfrm>
            <a:off x="1447800" y="64008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FB793B-54A1-2A97-D9C3-911C8D2F021D}"/>
              </a:ext>
            </a:extLst>
          </p:cNvPr>
          <p:cNvSpPr txBox="1"/>
          <p:nvPr/>
        </p:nvSpPr>
        <p:spPr>
          <a:xfrm>
            <a:off x="1676400" y="1389162"/>
            <a:ext cx="225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Axle type	Application</a:t>
            </a:r>
          </a:p>
        </p:txBody>
      </p:sp>
    </p:spTree>
    <p:extLst>
      <p:ext uri="{BB962C8B-B14F-4D97-AF65-F5344CB8AC3E}">
        <p14:creationId xmlns:p14="http://schemas.microsoft.com/office/powerpoint/2010/main" val="362457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F4B4-288B-6B99-EA8C-19392A9A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9A30-0A64-07C7-4B82-DBBBA7A50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Pavement Age – Mthly PCC modulus, strength changes in interface bond</a:t>
            </a:r>
          </a:p>
          <a:p>
            <a:r>
              <a:rPr lang="en-US" dirty="0"/>
              <a:t>Month – variations in base stiffness foundation stiffness (including moisture and temp. effects incorporated into monthly effective k-value, effects of monthly variation in RH on slab warping)</a:t>
            </a:r>
          </a:p>
        </p:txBody>
      </p:sp>
    </p:spTree>
    <p:extLst>
      <p:ext uri="{BB962C8B-B14F-4D97-AF65-F5344CB8AC3E}">
        <p14:creationId xmlns:p14="http://schemas.microsoft.com/office/powerpoint/2010/main" val="282610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F4B4-288B-6B99-EA8C-19392A9A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temperature and moisture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9A30-0A64-07C7-4B82-DBBBA7A5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16182"/>
            <a:ext cx="11811000" cy="4482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Enhanced Integrated Climate Model (EICM)  </a:t>
            </a:r>
          </a:p>
          <a:p>
            <a:pPr marL="0" indent="0">
              <a:buNone/>
            </a:pPr>
            <a:r>
              <a:rPr lang="en-US" sz="1800" b="1" dirty="0"/>
              <a:t>Input: </a:t>
            </a:r>
            <a:r>
              <a:rPr lang="en-US" sz="1800" dirty="0"/>
              <a:t>material properties, layer thicknesses and climate</a:t>
            </a:r>
          </a:p>
          <a:p>
            <a:pPr marL="0" indent="0">
              <a:buNone/>
            </a:pPr>
            <a:r>
              <a:rPr lang="en-US" sz="1800" b="1" dirty="0"/>
              <a:t>Output: </a:t>
            </a:r>
          </a:p>
          <a:p>
            <a:r>
              <a:rPr lang="en-US" sz="1800" dirty="0"/>
              <a:t>PCC slab – </a:t>
            </a:r>
          </a:p>
          <a:p>
            <a:pPr lvl="1"/>
            <a:r>
              <a:rPr lang="en-US" sz="1800" dirty="0"/>
              <a:t>Hourly temp. profiles</a:t>
            </a:r>
          </a:p>
          <a:p>
            <a:pPr lvl="1"/>
            <a:r>
              <a:rPr lang="en-US" sz="1800" dirty="0"/>
              <a:t>Temperature at the time of PCC zero-stress</a:t>
            </a:r>
          </a:p>
          <a:p>
            <a:r>
              <a:rPr lang="en-US" sz="1800" dirty="0"/>
              <a:t>Other Pavement layers – </a:t>
            </a:r>
          </a:p>
          <a:p>
            <a:pPr lvl="1"/>
            <a:r>
              <a:rPr lang="en-US" sz="1800" dirty="0"/>
              <a:t>Hourly temp. and moist. profiles (including frost depth)</a:t>
            </a:r>
          </a:p>
          <a:p>
            <a:pPr lvl="1"/>
            <a:r>
              <a:rPr lang="en-US" sz="1800" dirty="0"/>
              <a:t>Monthly or semi-monthly (during frozen or recently frozen periods) predictions of layer moduli for asphalt, unbound base/subbase, and subgrade layers</a:t>
            </a:r>
          </a:p>
          <a:p>
            <a:pPr lvl="1"/>
            <a:endParaRPr lang="en-US" sz="1600" dirty="0"/>
          </a:p>
          <a:p>
            <a:r>
              <a:rPr lang="en-US" sz="1800" dirty="0"/>
              <a:t>Monthly relative humidity</a:t>
            </a:r>
          </a:p>
          <a:p>
            <a:r>
              <a:rPr lang="en-US" sz="1800" dirty="0"/>
              <a:t>Mean annual number of wet days</a:t>
            </a:r>
          </a:p>
          <a:p>
            <a:r>
              <a:rPr lang="en-US" sz="1800" dirty="0"/>
              <a:t>Number of freeze-thaw cycles.</a:t>
            </a:r>
          </a:p>
          <a:p>
            <a:r>
              <a:rPr lang="en-US" sz="1800" dirty="0"/>
              <a:t>Annual freezing index values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91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F4B4-288B-6B99-EA8C-19392A9A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k-value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9A30-0A64-07C7-4B82-DBBBA7A5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54" y="1422220"/>
            <a:ext cx="12192000" cy="4482042"/>
          </a:xfrm>
        </p:spPr>
        <p:txBody>
          <a:bodyPr/>
          <a:lstStyle/>
          <a:p>
            <a:r>
              <a:rPr lang="en-US" dirty="0"/>
              <a:t>Month – variations in base stiffness foundation stiffness (including moisture and temp. effects incorporated into monthly </a:t>
            </a:r>
            <a:r>
              <a:rPr lang="en-US" u="sng" dirty="0"/>
              <a:t>dynamic</a:t>
            </a:r>
            <a:r>
              <a:rPr lang="en-US" dirty="0"/>
              <a:t> effective k-value)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03A07-F246-1DF9-DF33-B84BE60CE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850970"/>
            <a:ext cx="8542784" cy="3893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BF932F-E34D-FE31-B0FD-B0B9ADE10280}"/>
              </a:ext>
            </a:extLst>
          </p:cNvPr>
          <p:cNvSpPr txBox="1"/>
          <p:nvPr/>
        </p:nvSpPr>
        <p:spPr>
          <a:xfrm>
            <a:off x="152400" y="3387807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JULEA =&gt; deflection profiles for a 9-kip FWD load</a:t>
            </a:r>
          </a:p>
          <a:p>
            <a:endParaRPr lang="en-US" sz="1800" dirty="0"/>
          </a:p>
          <a:p>
            <a:r>
              <a:rPr lang="en-US" sz="1800" dirty="0"/>
              <a:t>Adjust Mr Subgrade for lower deviator stress</a:t>
            </a:r>
          </a:p>
          <a:p>
            <a:endParaRPr lang="en-US" sz="1800" dirty="0"/>
          </a:p>
          <a:p>
            <a:r>
              <a:rPr lang="en-US" sz="1800" dirty="0" err="1"/>
              <a:t>Backcalculate</a:t>
            </a:r>
            <a:r>
              <a:rPr lang="en-US" sz="1800" dirty="0"/>
              <a:t> k-value using JULEA deflections for adjusted moduli and Best Fit method</a:t>
            </a:r>
          </a:p>
          <a:p>
            <a:pPr marL="342900" indent="-342900"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181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8833-C25C-1396-7F93-BBEFFFC5C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NCHRP 1-51: Equivalent k-values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A6EB1-5BFD-3677-C0F9-3CB9D2FA15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Current AASHTO ME: Iteratively calculates an effective subgrade k-value from seasonally-adjusted resilient modulus (E-to-k conversion)</a:t>
                </a:r>
              </a:p>
              <a:p>
                <a:r>
                  <a:rPr lang="en-US" dirty="0"/>
                  <a:t>Modified procedure incorporates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into E-to-k conversion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A6EB1-5BFD-3677-C0F9-3CB9D2FA15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23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55584-EBA9-14C6-F42B-1F40A6F35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stress temperature and built-in gradients</a:t>
            </a:r>
          </a:p>
        </p:txBody>
      </p:sp>
      <p:pic>
        <p:nvPicPr>
          <p:cNvPr id="4" name="Picture 3" descr="102_0268">
            <a:extLst>
              <a:ext uri="{FF2B5EF4-FFF2-40B4-BE49-F238E27FC236}">
                <a16:creationId xmlns:a16="http://schemas.microsoft.com/office/drawing/2014/main" id="{9139B39A-7038-B22C-A744-21218FDD8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570038"/>
            <a:ext cx="5311775" cy="4525963"/>
          </a:xfrm>
          <a:prstGeom prst="rect">
            <a:avLst/>
          </a:prstGeom>
          <a:noFill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194B70CC-1376-1714-18B6-81994A7E4B86}"/>
              </a:ext>
            </a:extLst>
          </p:cNvPr>
          <p:cNvSpPr>
            <a:spLocks/>
          </p:cNvSpPr>
          <p:nvPr/>
        </p:nvSpPr>
        <p:spPr bwMode="auto">
          <a:xfrm>
            <a:off x="6038850" y="3836988"/>
            <a:ext cx="58738" cy="515938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12DBCA4-77B0-BC4D-607E-14AF284C49E7}"/>
              </a:ext>
            </a:extLst>
          </p:cNvPr>
          <p:cNvSpPr>
            <a:spLocks/>
          </p:cNvSpPr>
          <p:nvPr/>
        </p:nvSpPr>
        <p:spPr bwMode="auto">
          <a:xfrm>
            <a:off x="6496050" y="3856038"/>
            <a:ext cx="58738" cy="515938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A46572B-6099-3C4C-E2BB-69D34EB7CBEF}"/>
              </a:ext>
            </a:extLst>
          </p:cNvPr>
          <p:cNvSpPr>
            <a:spLocks/>
          </p:cNvSpPr>
          <p:nvPr/>
        </p:nvSpPr>
        <p:spPr bwMode="auto">
          <a:xfrm>
            <a:off x="6934200" y="3856038"/>
            <a:ext cx="58738" cy="515938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E23B7EA7-553F-F15F-3B12-F4ACB4E440BA}"/>
              </a:ext>
            </a:extLst>
          </p:cNvPr>
          <p:cNvSpPr>
            <a:spLocks/>
          </p:cNvSpPr>
          <p:nvPr/>
        </p:nvSpPr>
        <p:spPr bwMode="auto">
          <a:xfrm>
            <a:off x="7353300" y="3875088"/>
            <a:ext cx="58738" cy="515938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A636CB73-1820-6958-011C-7B53AB5185E8}"/>
              </a:ext>
            </a:extLst>
          </p:cNvPr>
          <p:cNvSpPr>
            <a:spLocks/>
          </p:cNvSpPr>
          <p:nvPr/>
        </p:nvSpPr>
        <p:spPr bwMode="auto">
          <a:xfrm>
            <a:off x="6267450" y="3836988"/>
            <a:ext cx="58738" cy="515938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3690252-7C9A-B809-32E0-684C2FDBA41C}"/>
              </a:ext>
            </a:extLst>
          </p:cNvPr>
          <p:cNvSpPr>
            <a:spLocks/>
          </p:cNvSpPr>
          <p:nvPr/>
        </p:nvSpPr>
        <p:spPr bwMode="auto">
          <a:xfrm>
            <a:off x="6724650" y="3856038"/>
            <a:ext cx="58738" cy="515938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959F00C-FFF1-2F91-818A-A0299633999E}"/>
              </a:ext>
            </a:extLst>
          </p:cNvPr>
          <p:cNvSpPr>
            <a:spLocks/>
          </p:cNvSpPr>
          <p:nvPr/>
        </p:nvSpPr>
        <p:spPr bwMode="auto">
          <a:xfrm>
            <a:off x="7162800" y="3856038"/>
            <a:ext cx="58738" cy="515938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0841A107-28FD-C01E-4623-6EFB01B19C97}"/>
              </a:ext>
            </a:extLst>
          </p:cNvPr>
          <p:cNvSpPr>
            <a:spLocks/>
          </p:cNvSpPr>
          <p:nvPr/>
        </p:nvSpPr>
        <p:spPr bwMode="auto">
          <a:xfrm>
            <a:off x="7581900" y="3875088"/>
            <a:ext cx="58738" cy="515938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E9AF27F-AA26-04FC-1E24-04440A42E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465638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Moisture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</a:rPr>
              <a:t>and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Heat</a:t>
            </a:r>
          </a:p>
        </p:txBody>
      </p:sp>
    </p:spTree>
    <p:extLst>
      <p:ext uri="{BB962C8B-B14F-4D97-AF65-F5344CB8AC3E}">
        <p14:creationId xmlns:p14="http://schemas.microsoft.com/office/powerpoint/2010/main" val="361948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gradients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230CD20-A7C9-B2D6-4B96-B71F9F49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472" y="2033223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Stress Condition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16E5741-0643-D433-7803-5DA3BD207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589562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Moisture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</a:rPr>
              <a:t>and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Heat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48C5B93-8AD4-0902-F8C7-16F99AACF6E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84962"/>
            <a:ext cx="7391400" cy="149225"/>
            <a:chOff x="1745" y="2553"/>
            <a:chExt cx="2967" cy="85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8457FB00-D2F8-4295-00C8-4F73480ED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5" y="2553"/>
              <a:ext cx="2967" cy="0"/>
            </a:xfrm>
            <a:prstGeom prst="line">
              <a:avLst/>
            </a:prstGeom>
            <a:noFill/>
            <a:ln w="28575">
              <a:solidFill>
                <a:srgbClr val="AD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6B80CE33-6C89-4D0E-BC91-CAAA5F0A9C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2" y="2557"/>
              <a:ext cx="103" cy="51"/>
            </a:xfrm>
            <a:prstGeom prst="line">
              <a:avLst/>
            </a:prstGeom>
            <a:noFill/>
            <a:ln w="28575">
              <a:solidFill>
                <a:srgbClr val="AD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F0C71F69-31A1-87F7-F89E-338258DA4D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4" y="2587"/>
              <a:ext cx="103" cy="51"/>
            </a:xfrm>
            <a:prstGeom prst="line">
              <a:avLst/>
            </a:prstGeom>
            <a:noFill/>
            <a:ln w="28575">
              <a:solidFill>
                <a:srgbClr val="AD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D1FBEFB3-919F-C0E8-3209-654546A33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4" y="2557"/>
              <a:ext cx="55" cy="81"/>
            </a:xfrm>
            <a:prstGeom prst="line">
              <a:avLst/>
            </a:prstGeom>
            <a:noFill/>
            <a:ln w="28575">
              <a:solidFill>
                <a:srgbClr val="AD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89288C98-0979-6444-8D1D-07A7EDFDB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7" y="2557"/>
              <a:ext cx="102" cy="51"/>
            </a:xfrm>
            <a:prstGeom prst="line">
              <a:avLst/>
            </a:prstGeom>
            <a:noFill/>
            <a:ln w="28575">
              <a:solidFill>
                <a:srgbClr val="AD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388C1406-03CE-A140-A9A0-B44C489318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8" y="2587"/>
              <a:ext cx="103" cy="51"/>
            </a:xfrm>
            <a:prstGeom prst="line">
              <a:avLst/>
            </a:prstGeom>
            <a:noFill/>
            <a:ln w="28575">
              <a:solidFill>
                <a:srgbClr val="AD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5C8059BB-6160-F97B-392E-9747FA8AA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7" y="2557"/>
              <a:ext cx="56" cy="81"/>
            </a:xfrm>
            <a:prstGeom prst="line">
              <a:avLst/>
            </a:prstGeom>
            <a:noFill/>
            <a:ln w="28575">
              <a:solidFill>
                <a:srgbClr val="AD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5F44F026-BC89-D2AF-3356-5D9482952B07}"/>
              </a:ext>
            </a:extLst>
          </p:cNvPr>
          <p:cNvSpPr>
            <a:spLocks/>
          </p:cNvSpPr>
          <p:nvPr/>
        </p:nvSpPr>
        <p:spPr bwMode="auto">
          <a:xfrm>
            <a:off x="3448050" y="2965800"/>
            <a:ext cx="58738" cy="515937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6250A28-9660-6AA0-F99F-E562D1C54677}"/>
              </a:ext>
            </a:extLst>
          </p:cNvPr>
          <p:cNvSpPr>
            <a:spLocks/>
          </p:cNvSpPr>
          <p:nvPr/>
        </p:nvSpPr>
        <p:spPr bwMode="auto">
          <a:xfrm>
            <a:off x="3905250" y="2984850"/>
            <a:ext cx="58738" cy="515937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9FAD94E-6B8F-B446-E8B3-06CFF3F58CD1}"/>
              </a:ext>
            </a:extLst>
          </p:cNvPr>
          <p:cNvSpPr>
            <a:spLocks/>
          </p:cNvSpPr>
          <p:nvPr/>
        </p:nvSpPr>
        <p:spPr bwMode="auto">
          <a:xfrm>
            <a:off x="4343400" y="2984850"/>
            <a:ext cx="58738" cy="515937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7C3B921-9AE6-9C27-83E1-C40AE1E8D67F}"/>
              </a:ext>
            </a:extLst>
          </p:cNvPr>
          <p:cNvSpPr>
            <a:spLocks/>
          </p:cNvSpPr>
          <p:nvPr/>
        </p:nvSpPr>
        <p:spPr bwMode="auto">
          <a:xfrm>
            <a:off x="4762500" y="3003900"/>
            <a:ext cx="58738" cy="515937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30EA277-C390-E0EF-1C19-4E622B2D20EC}"/>
              </a:ext>
            </a:extLst>
          </p:cNvPr>
          <p:cNvSpPr>
            <a:spLocks/>
          </p:cNvSpPr>
          <p:nvPr/>
        </p:nvSpPr>
        <p:spPr bwMode="auto">
          <a:xfrm>
            <a:off x="3676650" y="2965800"/>
            <a:ext cx="58738" cy="515937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972A026-50F9-8C94-65D2-738DFA9C3A9A}"/>
              </a:ext>
            </a:extLst>
          </p:cNvPr>
          <p:cNvSpPr>
            <a:spLocks/>
          </p:cNvSpPr>
          <p:nvPr/>
        </p:nvSpPr>
        <p:spPr bwMode="auto">
          <a:xfrm>
            <a:off x="4133850" y="2984850"/>
            <a:ext cx="58738" cy="515937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9042520-7638-DCBA-2F3A-BC73619C55A5}"/>
              </a:ext>
            </a:extLst>
          </p:cNvPr>
          <p:cNvSpPr>
            <a:spLocks/>
          </p:cNvSpPr>
          <p:nvPr/>
        </p:nvSpPr>
        <p:spPr bwMode="auto">
          <a:xfrm>
            <a:off x="4572000" y="2984850"/>
            <a:ext cx="58738" cy="515937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C97457B-1F01-643C-32E9-DED32A87650D}"/>
              </a:ext>
            </a:extLst>
          </p:cNvPr>
          <p:cNvSpPr>
            <a:spLocks/>
          </p:cNvSpPr>
          <p:nvPr/>
        </p:nvSpPr>
        <p:spPr bwMode="auto">
          <a:xfrm>
            <a:off x="4991100" y="3003900"/>
            <a:ext cx="58738" cy="515937"/>
          </a:xfrm>
          <a:custGeom>
            <a:avLst/>
            <a:gdLst>
              <a:gd name="T0" fmla="*/ 0 w 37"/>
              <a:gd name="T1" fmla="*/ 0 h 325"/>
              <a:gd name="T2" fmla="*/ 0 w 37"/>
              <a:gd name="T3" fmla="*/ 2147483647 h 325"/>
              <a:gd name="T4" fmla="*/ 0 w 37"/>
              <a:gd name="T5" fmla="*/ 2147483647 h 325"/>
              <a:gd name="T6" fmla="*/ 0 w 37"/>
              <a:gd name="T7" fmla="*/ 2147483647 h 325"/>
              <a:gd name="T8" fmla="*/ 2147483647 w 37"/>
              <a:gd name="T9" fmla="*/ 2147483647 h 325"/>
              <a:gd name="T10" fmla="*/ 2147483647 w 37"/>
              <a:gd name="T11" fmla="*/ 2147483647 h 325"/>
              <a:gd name="T12" fmla="*/ 2147483647 w 37"/>
              <a:gd name="T13" fmla="*/ 2147483647 h 325"/>
              <a:gd name="T14" fmla="*/ 2147483647 w 37"/>
              <a:gd name="T15" fmla="*/ 2147483647 h 325"/>
              <a:gd name="T16" fmla="*/ 2147483647 w 37"/>
              <a:gd name="T17" fmla="*/ 2147483647 h 325"/>
              <a:gd name="T18" fmla="*/ 2147483647 w 37"/>
              <a:gd name="T19" fmla="*/ 2147483647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25"/>
              <a:gd name="T32" fmla="*/ 37 w 37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25">
                <a:moveTo>
                  <a:pt x="0" y="0"/>
                </a:moveTo>
                <a:lnTo>
                  <a:pt x="0" y="36"/>
                </a:lnTo>
                <a:lnTo>
                  <a:pt x="0" y="72"/>
                </a:lnTo>
                <a:lnTo>
                  <a:pt x="0" y="108"/>
                </a:lnTo>
                <a:lnTo>
                  <a:pt x="24" y="144"/>
                </a:lnTo>
                <a:lnTo>
                  <a:pt x="36" y="180"/>
                </a:lnTo>
                <a:lnTo>
                  <a:pt x="36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2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B3B0F6-725E-039E-B0D2-1901E0025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80162"/>
            <a:ext cx="2819400" cy="304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14E0FA-54B8-A840-612F-B66610804EB2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427762"/>
            <a:ext cx="2911475" cy="465138"/>
            <a:chOff x="960" y="1824"/>
            <a:chExt cx="3744" cy="44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B144541-FEE4-5A11-4FD3-9A9EA0E56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824"/>
              <a:ext cx="3744" cy="248"/>
            </a:xfrm>
            <a:custGeom>
              <a:avLst/>
              <a:gdLst>
                <a:gd name="T0" fmla="*/ 0 w 3744"/>
                <a:gd name="T1" fmla="*/ 0 h 248"/>
                <a:gd name="T2" fmla="*/ 1920 w 3744"/>
                <a:gd name="T3" fmla="*/ 240 h 248"/>
                <a:gd name="T4" fmla="*/ 3744 w 3744"/>
                <a:gd name="T5" fmla="*/ 48 h 248"/>
                <a:gd name="T6" fmla="*/ 0 60000 65536"/>
                <a:gd name="T7" fmla="*/ 0 60000 65536"/>
                <a:gd name="T8" fmla="*/ 0 60000 65536"/>
                <a:gd name="T9" fmla="*/ 0 w 3744"/>
                <a:gd name="T10" fmla="*/ 0 h 248"/>
                <a:gd name="T11" fmla="*/ 3744 w 3744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4" h="248">
                  <a:moveTo>
                    <a:pt x="0" y="0"/>
                  </a:moveTo>
                  <a:cubicBezTo>
                    <a:pt x="648" y="116"/>
                    <a:pt x="1296" y="232"/>
                    <a:pt x="1920" y="240"/>
                  </a:cubicBezTo>
                  <a:cubicBezTo>
                    <a:pt x="2544" y="248"/>
                    <a:pt x="3144" y="148"/>
                    <a:pt x="3744" y="48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AB9F98B-4412-E38F-B55D-228202C66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016"/>
              <a:ext cx="3744" cy="248"/>
            </a:xfrm>
            <a:custGeom>
              <a:avLst/>
              <a:gdLst>
                <a:gd name="T0" fmla="*/ 0 w 3744"/>
                <a:gd name="T1" fmla="*/ 0 h 248"/>
                <a:gd name="T2" fmla="*/ 1920 w 3744"/>
                <a:gd name="T3" fmla="*/ 240 h 248"/>
                <a:gd name="T4" fmla="*/ 3744 w 3744"/>
                <a:gd name="T5" fmla="*/ 48 h 248"/>
                <a:gd name="T6" fmla="*/ 0 60000 65536"/>
                <a:gd name="T7" fmla="*/ 0 60000 65536"/>
                <a:gd name="T8" fmla="*/ 0 60000 65536"/>
                <a:gd name="T9" fmla="*/ 0 w 3744"/>
                <a:gd name="T10" fmla="*/ 0 h 248"/>
                <a:gd name="T11" fmla="*/ 3744 w 3744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4" h="248">
                  <a:moveTo>
                    <a:pt x="0" y="0"/>
                  </a:moveTo>
                  <a:cubicBezTo>
                    <a:pt x="648" y="116"/>
                    <a:pt x="1296" y="232"/>
                    <a:pt x="1920" y="240"/>
                  </a:cubicBezTo>
                  <a:cubicBezTo>
                    <a:pt x="2544" y="248"/>
                    <a:pt x="3144" y="148"/>
                    <a:pt x="3744" y="48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10106BFD-0C81-CB80-6680-BE4536F2BE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872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49C80EA0-A84A-FF77-5037-41D865C6B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824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 Box 27">
            <a:extLst>
              <a:ext uri="{FF2B5EF4-FFF2-40B4-BE49-F238E27FC236}">
                <a16:creationId xmlns:a16="http://schemas.microsoft.com/office/drawing/2014/main" id="{DAE6B384-0CB1-2393-051B-176D57B98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89762"/>
            <a:ext cx="381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At set:</a:t>
            </a:r>
          </a:p>
          <a:p>
            <a:pPr>
              <a:spcBef>
                <a:spcPct val="50000"/>
              </a:spcBef>
            </a:pPr>
            <a:r>
              <a:rPr lang="en-US" altLang="en-US" sz="2000" b="1"/>
              <a:t>Slab Temperature = 105 F </a:t>
            </a:r>
          </a:p>
          <a:p>
            <a:pPr>
              <a:spcBef>
                <a:spcPct val="50000"/>
              </a:spcBef>
            </a:pPr>
            <a:r>
              <a:rPr lang="en-US" altLang="en-US" sz="2000" b="1"/>
              <a:t>Gradient  = </a:t>
            </a:r>
            <a:r>
              <a:rPr lang="en-US" altLang="en-US" sz="2000" b="1">
                <a:solidFill>
                  <a:srgbClr val="FF3300"/>
                </a:solidFill>
              </a:rPr>
              <a:t>+0.5 F/in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AF7423D3-959D-7EB5-61A7-64AE9D38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342162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/>
              <a:t>Gradient  = 0 F/in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F5AC7BF4-FD0D-509D-6227-1F627F503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27562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as a Result of the Construction Gradient</a:t>
            </a:r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id="{3DC5472A-04CA-0DD8-B5F6-A3138C4A6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789962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Built-in gradient = -0.5 F/in</a:t>
            </a:r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id="{978DCD6C-74E4-D17A-783C-146BA174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866162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Zero stress gradient = +0.5 F/in</a:t>
            </a:r>
          </a:p>
        </p:txBody>
      </p:sp>
    </p:spTree>
    <p:extLst>
      <p:ext uri="{BB962C8B-B14F-4D97-AF65-F5344CB8AC3E}">
        <p14:creationId xmlns:p14="http://schemas.microsoft.com/office/powerpoint/2010/main" val="56011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62752F2-B40A-76A4-A3B8-C9A90CB96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Stresses due to temperature and friction </a:t>
            </a:r>
          </a:p>
        </p:txBody>
      </p:sp>
      <p:sp>
        <p:nvSpPr>
          <p:cNvPr id="3118" name="Rectangle 7">
            <a:extLst>
              <a:ext uri="{FF2B5EF4-FFF2-40B4-BE49-F238E27FC236}">
                <a16:creationId xmlns:a16="http://schemas.microsoft.com/office/drawing/2014/main" id="{9B02A13B-A3C3-B5B0-8617-1F02045BB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4909457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9" name="Line 9">
            <a:extLst>
              <a:ext uri="{FF2B5EF4-FFF2-40B4-BE49-F238E27FC236}">
                <a16:creationId xmlns:a16="http://schemas.microsoft.com/office/drawing/2014/main" id="{7913B163-E31B-BB6B-0650-357D669399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25394" y="1828800"/>
            <a:ext cx="133894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12">
            <a:extLst>
              <a:ext uri="{FF2B5EF4-FFF2-40B4-BE49-F238E27FC236}">
                <a16:creationId xmlns:a16="http://schemas.microsoft.com/office/drawing/2014/main" id="{1FD718FF-7A89-98B5-7931-207A62689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3155" y="1836420"/>
            <a:ext cx="133894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Line 13">
            <a:extLst>
              <a:ext uri="{FF2B5EF4-FFF2-40B4-BE49-F238E27FC236}">
                <a16:creationId xmlns:a16="http://schemas.microsoft.com/office/drawing/2014/main" id="{34F47704-C37F-3686-371B-FB3725B196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8149" y="1828800"/>
            <a:ext cx="49094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Line 15">
            <a:extLst>
              <a:ext uri="{FF2B5EF4-FFF2-40B4-BE49-F238E27FC236}">
                <a16:creationId xmlns:a16="http://schemas.microsoft.com/office/drawing/2014/main" id="{C9BA8BF6-04DE-58C9-71C5-D7B3F4D52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00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Text Box 18">
            <a:extLst>
              <a:ext uri="{FF2B5EF4-FFF2-40B4-BE49-F238E27FC236}">
                <a16:creationId xmlns:a16="http://schemas.microsoft.com/office/drawing/2014/main" id="{3D0DEC38-81DD-ED21-7726-699CBAF8E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95601"/>
            <a:ext cx="6873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 L</a:t>
            </a:r>
          </a:p>
        </p:txBody>
      </p:sp>
      <p:grpSp>
        <p:nvGrpSpPr>
          <p:cNvPr id="3078" name="Group 58">
            <a:extLst>
              <a:ext uri="{FF2B5EF4-FFF2-40B4-BE49-F238E27FC236}">
                <a16:creationId xmlns:a16="http://schemas.microsoft.com/office/drawing/2014/main" id="{04735205-565A-8811-D0CD-F41275C135AC}"/>
              </a:ext>
            </a:extLst>
          </p:cNvPr>
          <p:cNvGrpSpPr>
            <a:grpSpLocks/>
          </p:cNvGrpSpPr>
          <p:nvPr/>
        </p:nvGrpSpPr>
        <p:grpSpPr bwMode="auto">
          <a:xfrm>
            <a:off x="3395663" y="2819400"/>
            <a:ext cx="4953000" cy="0"/>
            <a:chOff x="1179" y="1776"/>
            <a:chExt cx="3120" cy="0"/>
          </a:xfrm>
        </p:grpSpPr>
        <p:sp>
          <p:nvSpPr>
            <p:cNvPr id="3107" name="Line 20">
              <a:extLst>
                <a:ext uri="{FF2B5EF4-FFF2-40B4-BE49-F238E27FC236}">
                  <a16:creationId xmlns:a16="http://schemas.microsoft.com/office/drawing/2014/main" id="{BDB57A8E-1606-0BAE-DCF5-85FB15C70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5" y="1776"/>
              <a:ext cx="240" cy="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Line 21">
              <a:extLst>
                <a:ext uri="{FF2B5EF4-FFF2-40B4-BE49-F238E27FC236}">
                  <a16:creationId xmlns:a16="http://schemas.microsoft.com/office/drawing/2014/main" id="{0AF4E302-D755-2B5A-8AD8-83AD8672F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1" y="1776"/>
              <a:ext cx="240" cy="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22">
              <a:extLst>
                <a:ext uri="{FF2B5EF4-FFF2-40B4-BE49-F238E27FC236}">
                  <a16:creationId xmlns:a16="http://schemas.microsoft.com/office/drawing/2014/main" id="{A41903B5-EEC9-B3C3-B4F4-566A90FD4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5" y="1776"/>
              <a:ext cx="240" cy="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23">
              <a:extLst>
                <a:ext uri="{FF2B5EF4-FFF2-40B4-BE49-F238E27FC236}">
                  <a16:creationId xmlns:a16="http://schemas.microsoft.com/office/drawing/2014/main" id="{D9388B74-16AE-7C1C-E284-F19676CDB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" y="1776"/>
              <a:ext cx="240" cy="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24">
              <a:extLst>
                <a:ext uri="{FF2B5EF4-FFF2-40B4-BE49-F238E27FC236}">
                  <a16:creationId xmlns:a16="http://schemas.microsoft.com/office/drawing/2014/main" id="{53DDBED8-86BA-604B-3199-D24608891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9" y="1776"/>
              <a:ext cx="240" cy="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12" name="Group 30">
              <a:extLst>
                <a:ext uri="{FF2B5EF4-FFF2-40B4-BE49-F238E27FC236}">
                  <a16:creationId xmlns:a16="http://schemas.microsoft.com/office/drawing/2014/main" id="{EFC79655-F9C0-F377-FBD4-26BB7E33FBB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763" y="1776"/>
              <a:ext cx="1536" cy="0"/>
              <a:chOff x="1296" y="1872"/>
              <a:chExt cx="1536" cy="0"/>
            </a:xfrm>
          </p:grpSpPr>
          <p:sp>
            <p:nvSpPr>
              <p:cNvPr id="3113" name="Line 25">
                <a:extLst>
                  <a:ext uri="{FF2B5EF4-FFF2-40B4-BE49-F238E27FC236}">
                    <a16:creationId xmlns:a16="http://schemas.microsoft.com/office/drawing/2014/main" id="{8931D66C-6B95-4E02-1D2D-38FFFDBE7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Line 26">
                <a:extLst>
                  <a:ext uri="{FF2B5EF4-FFF2-40B4-BE49-F238E27FC236}">
                    <a16:creationId xmlns:a16="http://schemas.microsoft.com/office/drawing/2014/main" id="{1EBEDDC3-2B12-2621-0469-DDE6576A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18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Line 27">
                <a:extLst>
                  <a:ext uri="{FF2B5EF4-FFF2-40B4-BE49-F238E27FC236}">
                    <a16:creationId xmlns:a16="http://schemas.microsoft.com/office/drawing/2014/main" id="{5408D537-5467-BF5D-AC33-A7B269F97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2" y="18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Line 28">
                <a:extLst>
                  <a:ext uri="{FF2B5EF4-FFF2-40B4-BE49-F238E27FC236}">
                    <a16:creationId xmlns:a16="http://schemas.microsoft.com/office/drawing/2014/main" id="{9C576E88-8AF3-E1B1-2BDD-F1506FDDE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6" y="18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Line 29">
                <a:extLst>
                  <a:ext uri="{FF2B5EF4-FFF2-40B4-BE49-F238E27FC236}">
                    <a16:creationId xmlns:a16="http://schemas.microsoft.com/office/drawing/2014/main" id="{EA011454-269B-1265-C89F-2C47C00A9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8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85" name="Line 56">
            <a:extLst>
              <a:ext uri="{FF2B5EF4-FFF2-40B4-BE49-F238E27FC236}">
                <a16:creationId xmlns:a16="http://schemas.microsoft.com/office/drawing/2014/main" id="{8C16D3CC-4D74-6CDB-8004-677AD74B16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8999" y="2971800"/>
            <a:ext cx="1" cy="86867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57">
            <a:extLst>
              <a:ext uri="{FF2B5EF4-FFF2-40B4-BE49-F238E27FC236}">
                <a16:creationId xmlns:a16="http://schemas.microsoft.com/office/drawing/2014/main" id="{71F418B3-6AC0-5F9E-0EEA-D13666436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048000"/>
            <a:ext cx="0" cy="79247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60">
            <a:extLst>
              <a:ext uri="{FF2B5EF4-FFF2-40B4-BE49-F238E27FC236}">
                <a16:creationId xmlns:a16="http://schemas.microsoft.com/office/drawing/2014/main" id="{E7F71748-0B5C-4C84-ED68-85A0060E9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429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62">
            <a:extLst>
              <a:ext uri="{FF2B5EF4-FFF2-40B4-BE49-F238E27FC236}">
                <a16:creationId xmlns:a16="http://schemas.microsoft.com/office/drawing/2014/main" id="{D5B71F25-2CF8-ED8B-C4CD-FF12132AA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Text Box 63">
            <a:extLst>
              <a:ext uri="{FF2B5EF4-FFF2-40B4-BE49-F238E27FC236}">
                <a16:creationId xmlns:a16="http://schemas.microsoft.com/office/drawing/2014/main" id="{F644C999-24BF-F47A-D0B7-E5FF82F1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3375026"/>
            <a:ext cx="51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L/2</a:t>
            </a:r>
          </a:p>
        </p:txBody>
      </p:sp>
      <p:sp>
        <p:nvSpPr>
          <p:cNvPr id="3090" name="Line 65">
            <a:extLst>
              <a:ext uri="{FF2B5EF4-FFF2-40B4-BE49-F238E27FC236}">
                <a16:creationId xmlns:a16="http://schemas.microsoft.com/office/drawing/2014/main" id="{483A3949-E98C-AC4D-9E46-C19A70685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7098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Oval 64">
            <a:extLst>
              <a:ext uri="{FF2B5EF4-FFF2-40B4-BE49-F238E27FC236}">
                <a16:creationId xmlns:a16="http://schemas.microsoft.com/office/drawing/2014/main" id="{97472CE3-B3EC-2F3C-BD0B-24A4E14DB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Text Box 66">
            <a:extLst>
              <a:ext uri="{FF2B5EF4-FFF2-40B4-BE49-F238E27FC236}">
                <a16:creationId xmlns:a16="http://schemas.microsoft.com/office/drawing/2014/main" id="{65AB9D10-9565-49D8-D045-21DF9ACA2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577" y="2275199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Symbol" panose="05050102010706020507" pitchFamily="18" charset="2"/>
              </a:rPr>
              <a:t>s</a:t>
            </a:r>
            <a:r>
              <a:rPr lang="en-US" altLang="en-US" sz="2000" baseline="-25000" dirty="0" err="1"/>
              <a:t>c</a:t>
            </a:r>
            <a:endParaRPr lang="en-US" altLang="en-US" sz="2000" baseline="-25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E50C96-031A-567E-F7BB-736695E6CFBF}"/>
              </a:ext>
            </a:extLst>
          </p:cNvPr>
          <p:cNvCxnSpPr/>
          <p:nvPr/>
        </p:nvCxnSpPr>
        <p:spPr>
          <a:xfrm flipH="1">
            <a:off x="457200" y="2362200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1B9B58-160D-4F4B-8375-34D72CA521E8}"/>
              </a:ext>
            </a:extLst>
          </p:cNvPr>
          <p:cNvCxnSpPr/>
          <p:nvPr/>
        </p:nvCxnSpPr>
        <p:spPr>
          <a:xfrm flipH="1">
            <a:off x="457200" y="2743200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725146-C0C2-88F9-77A0-41E1C502AB6E}"/>
              </a:ext>
            </a:extLst>
          </p:cNvPr>
          <p:cNvCxnSpPr/>
          <p:nvPr/>
        </p:nvCxnSpPr>
        <p:spPr>
          <a:xfrm flipH="1">
            <a:off x="1840097" y="1808283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40C7B8-979F-F3B4-5C3D-CB6519143F63}"/>
              </a:ext>
            </a:extLst>
          </p:cNvPr>
          <p:cNvCxnSpPr>
            <a:cxnSpLocks/>
          </p:cNvCxnSpPr>
          <p:nvPr/>
        </p:nvCxnSpPr>
        <p:spPr>
          <a:xfrm flipH="1">
            <a:off x="9677400" y="1828800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105E90-AB25-7A2F-40AB-6580ED763004}"/>
              </a:ext>
            </a:extLst>
          </p:cNvPr>
          <p:cNvCxnSpPr>
            <a:cxnSpLocks/>
          </p:cNvCxnSpPr>
          <p:nvPr/>
        </p:nvCxnSpPr>
        <p:spPr>
          <a:xfrm flipH="1">
            <a:off x="8423366" y="2362200"/>
            <a:ext cx="33114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9E9446-C58A-899A-EB98-C1995991E4A7}"/>
              </a:ext>
            </a:extLst>
          </p:cNvPr>
          <p:cNvCxnSpPr>
            <a:cxnSpLocks/>
          </p:cNvCxnSpPr>
          <p:nvPr/>
        </p:nvCxnSpPr>
        <p:spPr>
          <a:xfrm flipH="1">
            <a:off x="8423366" y="2725783"/>
            <a:ext cx="34638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76433E-CB90-8F96-C1A4-DE60850D9040}"/>
              </a:ext>
            </a:extLst>
          </p:cNvPr>
          <p:cNvSpPr txBox="1"/>
          <p:nvPr/>
        </p:nvSpPr>
        <p:spPr>
          <a:xfrm>
            <a:off x="1083198" y="5053615"/>
            <a:ext cx="95017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Tz</a:t>
            </a:r>
            <a:r>
              <a:rPr lang="en-US" sz="2000" dirty="0"/>
              <a:t> = (CC*0.59328*H*0.5*1000*1.8/(1.1*2400) + MMT)</a:t>
            </a:r>
          </a:p>
          <a:p>
            <a:endParaRPr lang="en-US" sz="2000" dirty="0"/>
          </a:p>
          <a:p>
            <a:r>
              <a:rPr lang="en-US" sz="2000" dirty="0"/>
              <a:t>CC = cement content, </a:t>
            </a:r>
            <a:r>
              <a:rPr lang="en-US" sz="2000" dirty="0" err="1"/>
              <a:t>lb</a:t>
            </a:r>
            <a:r>
              <a:rPr lang="en-US" sz="2000" dirty="0"/>
              <a:t>/yd</a:t>
            </a:r>
            <a:r>
              <a:rPr lang="en-US" sz="2000" baseline="30000" dirty="0"/>
              <a:t>3</a:t>
            </a:r>
            <a:r>
              <a:rPr lang="en-US" sz="2000" dirty="0"/>
              <a:t> </a:t>
            </a:r>
          </a:p>
          <a:p>
            <a:r>
              <a:rPr lang="en-US" sz="2000" dirty="0"/>
              <a:t>H = -0.0787+0.007*MMT-0.00003*MMT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  <a:p>
            <a:r>
              <a:rPr lang="en-US" sz="2000" dirty="0"/>
              <a:t>MMT = mean monthly temperature for month of construction, </a:t>
            </a:r>
            <a:r>
              <a:rPr lang="en-US" sz="2000" baseline="30000" dirty="0"/>
              <a:t>0 </a:t>
            </a:r>
            <a:r>
              <a:rPr lang="en-US" sz="2000" dirty="0"/>
              <a:t>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907075-AF0B-5055-C828-941EB8677DA4}"/>
              </a:ext>
            </a:extLst>
          </p:cNvPr>
          <p:cNvSpPr txBox="1"/>
          <p:nvPr/>
        </p:nvSpPr>
        <p:spPr>
          <a:xfrm>
            <a:off x="962366" y="3909587"/>
            <a:ext cx="86765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Tz</a:t>
            </a:r>
            <a:r>
              <a:rPr lang="en-US" sz="2000" dirty="0"/>
              <a:t> = Temperature at which the PCC layer exhibits zero thermal stress (allowable range: 60 to 120 0 F). Below this temperature, the slab is in tension.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2B46B0-5A04-236F-D07B-5B09EB4C85EC}"/>
              </a:ext>
            </a:extLst>
          </p:cNvPr>
          <p:cNvSpPr/>
          <p:nvPr/>
        </p:nvSpPr>
        <p:spPr>
          <a:xfrm>
            <a:off x="8312331" y="2362199"/>
            <a:ext cx="87765" cy="172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AEDDC74C-C642-6599-8841-4A1BC9F789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4657" y="1836883"/>
            <a:ext cx="133894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C4C41CF7-63BF-58FA-032A-A09F7F4689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1586" y="1808283"/>
            <a:ext cx="133894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A59823-9188-4974-9C35-532C6CAEB069}"/>
              </a:ext>
            </a:extLst>
          </p:cNvPr>
          <p:cNvSpPr/>
          <p:nvPr/>
        </p:nvSpPr>
        <p:spPr>
          <a:xfrm>
            <a:off x="3375390" y="2367404"/>
            <a:ext cx="87765" cy="172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6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considered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9B521E6C-E8FC-E292-0006-3D4971FB0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72" y="2187951"/>
            <a:ext cx="511069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65477012-C750-6FF7-9744-72B6C7DF2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86200"/>
            <a:ext cx="3048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100" b="1" dirty="0"/>
              <a:t>Time (Hours)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D9258BB-86E3-5559-AB80-F4BEC7FEA7F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041790" y="2572174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b="1" dirty="0"/>
              <a:t>Temperature</a:t>
            </a:r>
            <a:r>
              <a:rPr lang="en-US" altLang="en-US" sz="2800" b="1" dirty="0"/>
              <a:t> </a:t>
            </a:r>
            <a:r>
              <a:rPr lang="en-US" altLang="en-US" sz="1200" b="1" dirty="0"/>
              <a:t>(</a:t>
            </a:r>
            <a:r>
              <a:rPr lang="en-US" altLang="en-US" sz="1200" b="1" dirty="0">
                <a:cs typeface="Arial" panose="020B0604020202020204" pitchFamily="34" charset="0"/>
              </a:rPr>
              <a:t>ºF)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113E4-C000-BCDC-4EAA-B6F2D200C81C}"/>
              </a:ext>
            </a:extLst>
          </p:cNvPr>
          <p:cNvSpPr/>
          <p:nvPr/>
        </p:nvSpPr>
        <p:spPr>
          <a:xfrm flipH="1">
            <a:off x="6172200" y="2487016"/>
            <a:ext cx="152400" cy="114300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AB27D-F2CB-7B40-417B-5CF79B6DBCC1}"/>
              </a:ext>
            </a:extLst>
          </p:cNvPr>
          <p:cNvSpPr txBox="1"/>
          <p:nvPr/>
        </p:nvSpPr>
        <p:spPr>
          <a:xfrm>
            <a:off x="5288891" y="1921260"/>
            <a:ext cx="24384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 of loading</a:t>
            </a: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CB321409-228D-6D95-A35D-514EA6E9F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340351"/>
            <a:ext cx="0" cy="0"/>
          </a:xfrm>
          <a:prstGeom prst="line">
            <a:avLst/>
          </a:prstGeom>
          <a:noFill/>
          <a:ln w="28575">
            <a:solidFill>
              <a:srgbClr val="F62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9249D-496D-7361-3F92-34F90A6D2369}"/>
              </a:ext>
            </a:extLst>
          </p:cNvPr>
          <p:cNvSpPr txBox="1"/>
          <p:nvPr/>
        </p:nvSpPr>
        <p:spPr>
          <a:xfrm>
            <a:off x="486833" y="4507438"/>
            <a:ext cx="1082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charset="0"/>
              </a:rPr>
              <a:t>Total gradient = </a:t>
            </a: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Transient gradients (temp and moisture-reversible shrinkage) </a:t>
            </a:r>
            <a:r>
              <a:rPr lang="en-US" sz="2400" dirty="0">
                <a:latin typeface="Arial" charset="0"/>
              </a:rPr>
              <a:t>+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Built-in gradient (temp.+ moisture -irreversible shrinkage)</a:t>
            </a:r>
          </a:p>
          <a:p>
            <a:pPr algn="ctr">
              <a:defRPr/>
            </a:pPr>
            <a:endParaRPr lang="en-US" sz="240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36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considered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9B521E6C-E8FC-E292-0006-3D4971FB0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72" y="2113000"/>
            <a:ext cx="511069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65477012-C750-6FF7-9744-72B6C7DF2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11249"/>
            <a:ext cx="3048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100" b="1" dirty="0"/>
              <a:t>Time (Hours)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D9258BB-86E3-5559-AB80-F4BEC7FEA7F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041790" y="2497223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b="1" dirty="0"/>
              <a:t>Temperature</a:t>
            </a:r>
            <a:r>
              <a:rPr lang="en-US" altLang="en-US" sz="2800" b="1" dirty="0"/>
              <a:t> </a:t>
            </a:r>
            <a:r>
              <a:rPr lang="en-US" altLang="en-US" sz="1200" b="1" dirty="0"/>
              <a:t>(</a:t>
            </a:r>
            <a:r>
              <a:rPr lang="en-US" altLang="en-US" sz="1200" b="1" dirty="0">
                <a:cs typeface="Arial" panose="020B0604020202020204" pitchFamily="34" charset="0"/>
              </a:rPr>
              <a:t>ºF)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113E4-C000-BCDC-4EAA-B6F2D200C81C}"/>
              </a:ext>
            </a:extLst>
          </p:cNvPr>
          <p:cNvSpPr/>
          <p:nvPr/>
        </p:nvSpPr>
        <p:spPr>
          <a:xfrm flipH="1">
            <a:off x="6172200" y="2412065"/>
            <a:ext cx="152400" cy="114300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AB27D-F2CB-7B40-417B-5CF79B6DBCC1}"/>
              </a:ext>
            </a:extLst>
          </p:cNvPr>
          <p:cNvSpPr txBox="1"/>
          <p:nvPr/>
        </p:nvSpPr>
        <p:spPr>
          <a:xfrm>
            <a:off x="5288891" y="1846309"/>
            <a:ext cx="24384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 of loading</a:t>
            </a: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CB321409-228D-6D95-A35D-514EA6E9F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265400"/>
            <a:ext cx="0" cy="0"/>
          </a:xfrm>
          <a:prstGeom prst="line">
            <a:avLst/>
          </a:prstGeom>
          <a:noFill/>
          <a:ln w="28575">
            <a:solidFill>
              <a:srgbClr val="F62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9249D-496D-7361-3F92-34F90A6D2369}"/>
              </a:ext>
            </a:extLst>
          </p:cNvPr>
          <p:cNvSpPr txBox="1"/>
          <p:nvPr/>
        </p:nvSpPr>
        <p:spPr>
          <a:xfrm>
            <a:off x="486833" y="4507438"/>
            <a:ext cx="1082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charset="0"/>
              </a:rPr>
              <a:t>Total gradient = </a:t>
            </a: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Transient gradients (temp and moisture-reversible shrinkage) </a:t>
            </a:r>
            <a:r>
              <a:rPr lang="en-US" sz="2400" dirty="0">
                <a:latin typeface="Arial" charset="0"/>
              </a:rPr>
              <a:t>+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Built-in gradient (temp.+ moisture -irreversible shrinkage)</a:t>
            </a:r>
          </a:p>
          <a:p>
            <a:pPr algn="ctr">
              <a:defRPr/>
            </a:pPr>
            <a:endParaRPr lang="en-US" sz="24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CB3464-72A5-AFD3-3A87-520B9BE9FD8F}"/>
              </a:ext>
            </a:extLst>
          </p:cNvPr>
          <p:cNvSpPr/>
          <p:nvPr/>
        </p:nvSpPr>
        <p:spPr>
          <a:xfrm>
            <a:off x="5485776" y="5341938"/>
            <a:ext cx="4495800" cy="109978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7645BB-E1A3-517E-4131-FE97B34D0EA2}"/>
              </a:ext>
            </a:extLst>
          </p:cNvPr>
          <p:cNvSpPr txBox="1"/>
          <p:nvPr/>
        </p:nvSpPr>
        <p:spPr>
          <a:xfrm>
            <a:off x="5729921" y="5626055"/>
            <a:ext cx="400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Calibration </a:t>
            </a:r>
            <a:r>
              <a:rPr lang="en-US" sz="2800" dirty="0" err="1"/>
              <a:t>coeff</a:t>
            </a:r>
            <a:r>
              <a:rPr lang="en-US" sz="2800" dirty="0"/>
              <a:t>. = -10F</a:t>
            </a:r>
          </a:p>
        </p:txBody>
      </p:sp>
    </p:spTree>
    <p:extLst>
      <p:ext uri="{BB962C8B-B14F-4D97-AF65-F5344CB8AC3E}">
        <p14:creationId xmlns:p14="http://schemas.microsoft.com/office/powerpoint/2010/main" val="118998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DFB1-BAF7-8AAE-9962-9FAA82B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JPCP Fatigue cracking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4DEF-D532-7B19-1716-260D7ACAA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53" y="1818411"/>
            <a:ext cx="5859439" cy="4482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Transverse cracking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Top-down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Bottom-up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6F3C61-4284-94E5-EE9D-125998F38E68}"/>
              </a:ext>
            </a:extLst>
          </p:cNvPr>
          <p:cNvGrpSpPr/>
          <p:nvPr/>
        </p:nvGrpSpPr>
        <p:grpSpPr>
          <a:xfrm>
            <a:off x="304800" y="4343400"/>
            <a:ext cx="7357657" cy="2075393"/>
            <a:chOff x="0" y="3635217"/>
            <a:chExt cx="7357657" cy="20753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CCFA1D-8A6B-06C0-2BC7-1E749716F2FA}"/>
                </a:ext>
              </a:extLst>
            </p:cNvPr>
            <p:cNvGrpSpPr/>
            <p:nvPr/>
          </p:nvGrpSpPr>
          <p:grpSpPr>
            <a:xfrm>
              <a:off x="0" y="3635217"/>
              <a:ext cx="6843252" cy="2075393"/>
              <a:chOff x="990600" y="2634665"/>
              <a:chExt cx="9591152" cy="2058933"/>
            </a:xfrm>
          </p:grpSpPr>
          <p:pic>
            <p:nvPicPr>
              <p:cNvPr id="7" name="Picture 6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081FE514-5934-219A-C019-6F5E72FBB6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31868"/>
              <a:stretch/>
            </p:blipFill>
            <p:spPr>
              <a:xfrm>
                <a:off x="990600" y="2634665"/>
                <a:ext cx="9591152" cy="2058933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FAC74505-927C-EBEA-2C7F-148F27E0D177}"/>
                      </a:ext>
                    </a:extLst>
                  </p14:cNvPr>
                  <p14:cNvContentPartPr/>
                  <p14:nvPr/>
                </p14:nvContentPartPr>
                <p14:xfrm>
                  <a:off x="6775529" y="3195659"/>
                  <a:ext cx="2693880" cy="70704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F10CD851-9951-4238-9747-F920B4B3550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763422" y="3186732"/>
                    <a:ext cx="2718599" cy="7245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32BEA2A5-2696-437D-D91F-06F15492F715}"/>
                      </a:ext>
                    </a:extLst>
                  </p14:cNvPr>
                  <p14:cNvContentPartPr/>
                  <p14:nvPr/>
                </p14:nvContentPartPr>
                <p14:xfrm>
                  <a:off x="3992009" y="3181619"/>
                  <a:ext cx="2649240" cy="1436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B7BDB41A-5A8D-4FA8-ACCA-85C59628188E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979900" y="3172686"/>
                    <a:ext cx="2673962" cy="161148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D9F30D7-BC27-59BB-116D-9470D10A08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581400"/>
                <a:ext cx="2667000" cy="1027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0A567E9-6DD6-4182-6569-4DEC0792D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2400" y="3628436"/>
                <a:ext cx="990600" cy="0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4AE5786-EA9B-8D55-7E14-6F1ACDF0C2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75699" y="3549179"/>
                <a:ext cx="1" cy="32221"/>
              </a:xfrm>
              <a:prstGeom prst="line">
                <a:avLst/>
              </a:prstGeom>
              <a:ln w="76200">
                <a:solidFill>
                  <a:srgbClr val="0B0D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815BBEE-BAC7-BAB6-C54C-0D16AA48BB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1400" y="2908227"/>
                <a:ext cx="2667000" cy="1027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54AB5B9-F8D6-EF36-2138-7ACBD6F985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67800" y="2955263"/>
                <a:ext cx="990600" cy="0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261B76E-8D75-8EF8-DBF8-D44B37D06D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58400" y="2876006"/>
                <a:ext cx="12699" cy="79257"/>
              </a:xfrm>
              <a:prstGeom prst="line">
                <a:avLst/>
              </a:prstGeom>
              <a:ln w="76200">
                <a:solidFill>
                  <a:srgbClr val="0B0D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9FF980-385B-A7BD-D82A-83A5466F2A9A}"/>
                </a:ext>
              </a:extLst>
            </p:cNvPr>
            <p:cNvSpPr/>
            <p:nvPr/>
          </p:nvSpPr>
          <p:spPr>
            <a:xfrm rot="19103200">
              <a:off x="5085345" y="4861560"/>
              <a:ext cx="2272312" cy="761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6">
            <a:extLst>
              <a:ext uri="{FF2B5EF4-FFF2-40B4-BE49-F238E27FC236}">
                <a16:creationId xmlns:a16="http://schemas.microsoft.com/office/drawing/2014/main" id="{5F89ADEB-7B8E-71F8-1A1E-3BD75900E79A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52" y="2065924"/>
            <a:ext cx="4345095" cy="2844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351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CDD7-9F42-DCE2-4125-3D625B5F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NCHRP 1-51: Consideration of built-in curling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44A185-DF60-D759-E1D4-20865B2F8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Current AASHTO ME: Uses a single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of built-in temperature difference at all hours of calculation</a:t>
                </a:r>
              </a:p>
              <a:p>
                <a:r>
                  <a:rPr lang="en-US" dirty="0"/>
                  <a:t>Modified procedure splits the user-defined (or default)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r>
                  <a:rPr lang="en-US" dirty="0"/>
                  <a:t> into a higher and lower value for day and night, respectively: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44A185-DF60-D759-E1D4-20865B2F8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CE411A1-A319-4584-B961-079BB0D35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343400"/>
            <a:ext cx="8477212" cy="988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37E66F-8FBB-FE82-7157-DD437B97776C}"/>
                  </a:ext>
                </a:extLst>
              </p:cNvPr>
              <p:cNvSpPr txBox="1"/>
              <p:nvPr/>
            </p:nvSpPr>
            <p:spPr>
              <a:xfrm>
                <a:off x="1219200" y="5634336"/>
                <a:ext cx="771340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are calibration parameters</a:t>
                </a:r>
              </a:p>
              <a:p>
                <a:r>
                  <a:rPr lang="en-US" sz="2400" dirty="0"/>
                  <a:t>A = 6 </a:t>
                </a:r>
                <a:r>
                  <a:rPr lang="en-US" sz="2400" baseline="30000" dirty="0" err="1"/>
                  <a:t>o</a:t>
                </a:r>
                <a:r>
                  <a:rPr lang="en-US" sz="2400" dirty="0" err="1"/>
                  <a:t>F</a:t>
                </a:r>
                <a:r>
                  <a:rPr lang="en-US" sz="2400" dirty="0"/>
                  <a:t> - Default</a:t>
                </a:r>
              </a:p>
              <a:p>
                <a:r>
                  <a:rPr lang="en-US" sz="2400" dirty="0"/>
                  <a:t>B = 20 </a:t>
                </a:r>
                <a:r>
                  <a:rPr lang="en-US" sz="2400" baseline="30000" dirty="0" err="1"/>
                  <a:t>o</a:t>
                </a:r>
                <a:r>
                  <a:rPr lang="en-US" sz="2400" dirty="0" err="1"/>
                  <a:t>F</a:t>
                </a:r>
                <a:r>
                  <a:rPr lang="en-US" sz="2400" dirty="0"/>
                  <a:t> - Default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37E66F-8FBB-FE82-7157-DD437B977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634336"/>
                <a:ext cx="7713406" cy="1569660"/>
              </a:xfrm>
              <a:prstGeom prst="rect">
                <a:avLst/>
              </a:prstGeom>
              <a:blipFill>
                <a:blip r:embed="rId4"/>
                <a:stretch>
                  <a:fillRect l="-1186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560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considered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9B521E6C-E8FC-E292-0006-3D4971FB0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81" y="2247891"/>
            <a:ext cx="511069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65477012-C750-6FF7-9744-72B6C7DF2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509" y="3946140"/>
            <a:ext cx="3048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100" b="1" dirty="0"/>
              <a:t>Time (Hours)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D9258BB-86E3-5559-AB80-F4BEC7FEA7F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91699" y="2632114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b="1" dirty="0"/>
              <a:t>Temperature</a:t>
            </a:r>
            <a:r>
              <a:rPr lang="en-US" altLang="en-US" sz="2800" b="1" dirty="0"/>
              <a:t> </a:t>
            </a:r>
            <a:r>
              <a:rPr lang="en-US" altLang="en-US" sz="1200" b="1" dirty="0"/>
              <a:t>(</a:t>
            </a:r>
            <a:r>
              <a:rPr lang="en-US" altLang="en-US" sz="1200" b="1" dirty="0">
                <a:cs typeface="Arial" panose="020B0604020202020204" pitchFamily="34" charset="0"/>
              </a:rPr>
              <a:t>ºF)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113E4-C000-BCDC-4EAA-B6F2D200C81C}"/>
              </a:ext>
            </a:extLst>
          </p:cNvPr>
          <p:cNvSpPr/>
          <p:nvPr/>
        </p:nvSpPr>
        <p:spPr>
          <a:xfrm flipH="1">
            <a:off x="6522109" y="2546956"/>
            <a:ext cx="152400" cy="114300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AB27D-F2CB-7B40-417B-5CF79B6DBCC1}"/>
              </a:ext>
            </a:extLst>
          </p:cNvPr>
          <p:cNvSpPr txBox="1"/>
          <p:nvPr/>
        </p:nvSpPr>
        <p:spPr>
          <a:xfrm>
            <a:off x="5638800" y="1981200"/>
            <a:ext cx="2438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 of loading (2 hr)</a:t>
            </a: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CB321409-228D-6D95-A35D-514EA6E9F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5109" y="2400291"/>
            <a:ext cx="0" cy="0"/>
          </a:xfrm>
          <a:prstGeom prst="line">
            <a:avLst/>
          </a:prstGeom>
          <a:noFill/>
          <a:ln w="28575">
            <a:solidFill>
              <a:srgbClr val="F62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9249D-496D-7361-3F92-34F90A6D2369}"/>
              </a:ext>
            </a:extLst>
          </p:cNvPr>
          <p:cNvSpPr txBox="1"/>
          <p:nvPr/>
        </p:nvSpPr>
        <p:spPr>
          <a:xfrm>
            <a:off x="486833" y="4507438"/>
            <a:ext cx="1082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charset="0"/>
              </a:rPr>
              <a:t>Total gradient = </a:t>
            </a: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Transient gradients (temp and moisture-reversible shrinkage) </a:t>
            </a:r>
            <a:r>
              <a:rPr lang="en-US" sz="2400" dirty="0">
                <a:latin typeface="Arial" charset="0"/>
              </a:rPr>
              <a:t>+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Built-in gradient (temp.+ moisture -irreversible shrinkage)</a:t>
            </a:r>
          </a:p>
          <a:p>
            <a:pPr algn="ctr">
              <a:defRPr/>
            </a:pPr>
            <a:endParaRPr lang="en-US" sz="24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297424-5792-118D-3D69-3DD5AD5A514A}"/>
              </a:ext>
            </a:extLst>
          </p:cNvPr>
          <p:cNvSpPr/>
          <p:nvPr/>
        </p:nvSpPr>
        <p:spPr>
          <a:xfrm>
            <a:off x="0" y="4315078"/>
            <a:ext cx="11506200" cy="88557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5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>
            <a:extLst>
              <a:ext uri="{FF2B5EF4-FFF2-40B4-BE49-F238E27FC236}">
                <a16:creationId xmlns:a16="http://schemas.microsoft.com/office/drawing/2014/main" id="{590A7FCF-C402-D95D-D49C-3B53C96DA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 b="8235"/>
          <a:stretch>
            <a:fillRect/>
          </a:stretch>
        </p:blipFill>
        <p:spPr bwMode="auto">
          <a:xfrm>
            <a:off x="569912" y="1405732"/>
            <a:ext cx="43449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itle 1">
            <a:extLst>
              <a:ext uri="{FF2B5EF4-FFF2-40B4-BE49-F238E27FC236}">
                <a16:creationId xmlns:a16="http://schemas.microsoft.com/office/drawing/2014/main" id="{A5AFA2AE-A576-5F66-81B9-BF6C1EBA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Moisture Gradients</a:t>
            </a:r>
          </a:p>
        </p:txBody>
      </p:sp>
      <p:sp>
        <p:nvSpPr>
          <p:cNvPr id="39940" name="TextBox 4">
            <a:extLst>
              <a:ext uri="{FF2B5EF4-FFF2-40B4-BE49-F238E27FC236}">
                <a16:creationId xmlns:a16="http://schemas.microsoft.com/office/drawing/2014/main" id="{E34BE6AA-9B9D-DDCD-115C-284F98917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468" y="4471537"/>
            <a:ext cx="63877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70C0"/>
                </a:solidFill>
              </a:rPr>
              <a:t>Typical moisture gradients- upward warping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Irreversible – considered part of built-in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6600"/>
                </a:solidFill>
              </a:rPr>
              <a:t>Reversible 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6600"/>
                </a:solidFill>
              </a:rPr>
              <a:t>= f (ambient RH)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6600"/>
                </a:solidFill>
              </a:rPr>
              <a:t>% of ult. Shrink.</a:t>
            </a:r>
          </a:p>
        </p:txBody>
      </p:sp>
      <p:grpSp>
        <p:nvGrpSpPr>
          <p:cNvPr id="39941" name="Group 7">
            <a:extLst>
              <a:ext uri="{FF2B5EF4-FFF2-40B4-BE49-F238E27FC236}">
                <a16:creationId xmlns:a16="http://schemas.microsoft.com/office/drawing/2014/main" id="{C2E0306E-3D32-5D80-C42C-AE78C27D56B6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3581400"/>
            <a:ext cx="2514600" cy="533400"/>
            <a:chOff x="1104" y="2784"/>
            <a:chExt cx="3216" cy="384"/>
          </a:xfrm>
        </p:grpSpPr>
        <p:sp>
          <p:nvSpPr>
            <p:cNvPr id="39954" name="Freeform 8">
              <a:extLst>
                <a:ext uri="{FF2B5EF4-FFF2-40B4-BE49-F238E27FC236}">
                  <a16:creationId xmlns:a16="http://schemas.microsoft.com/office/drawing/2014/main" id="{265F897C-9F17-913C-C425-5F9174319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784"/>
              <a:ext cx="3216" cy="144"/>
            </a:xfrm>
            <a:custGeom>
              <a:avLst/>
              <a:gdLst>
                <a:gd name="T0" fmla="*/ 0 w 3216"/>
                <a:gd name="T1" fmla="*/ 0 h 144"/>
                <a:gd name="T2" fmla="*/ 1680 w 3216"/>
                <a:gd name="T3" fmla="*/ 144 h 144"/>
                <a:gd name="T4" fmla="*/ 3216 w 3216"/>
                <a:gd name="T5" fmla="*/ 0 h 144"/>
                <a:gd name="T6" fmla="*/ 0 60000 65536"/>
                <a:gd name="T7" fmla="*/ 0 60000 65536"/>
                <a:gd name="T8" fmla="*/ 0 60000 65536"/>
                <a:gd name="T9" fmla="*/ 0 w 3216"/>
                <a:gd name="T10" fmla="*/ 0 h 144"/>
                <a:gd name="T11" fmla="*/ 3216 w 321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6" h="144">
                  <a:moveTo>
                    <a:pt x="0" y="0"/>
                  </a:moveTo>
                  <a:cubicBezTo>
                    <a:pt x="572" y="72"/>
                    <a:pt x="1144" y="144"/>
                    <a:pt x="1680" y="144"/>
                  </a:cubicBezTo>
                  <a:cubicBezTo>
                    <a:pt x="2216" y="144"/>
                    <a:pt x="2716" y="72"/>
                    <a:pt x="321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9">
              <a:extLst>
                <a:ext uri="{FF2B5EF4-FFF2-40B4-BE49-F238E27FC236}">
                  <a16:creationId xmlns:a16="http://schemas.microsoft.com/office/drawing/2014/main" id="{E5919E21-B462-29DD-DA70-C024F7842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3024"/>
              <a:ext cx="3216" cy="144"/>
            </a:xfrm>
            <a:custGeom>
              <a:avLst/>
              <a:gdLst>
                <a:gd name="T0" fmla="*/ 0 w 3216"/>
                <a:gd name="T1" fmla="*/ 0 h 144"/>
                <a:gd name="T2" fmla="*/ 1680 w 3216"/>
                <a:gd name="T3" fmla="*/ 144 h 144"/>
                <a:gd name="T4" fmla="*/ 3216 w 3216"/>
                <a:gd name="T5" fmla="*/ 0 h 144"/>
                <a:gd name="T6" fmla="*/ 0 60000 65536"/>
                <a:gd name="T7" fmla="*/ 0 60000 65536"/>
                <a:gd name="T8" fmla="*/ 0 60000 65536"/>
                <a:gd name="T9" fmla="*/ 0 w 3216"/>
                <a:gd name="T10" fmla="*/ 0 h 144"/>
                <a:gd name="T11" fmla="*/ 3216 w 321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6" h="144">
                  <a:moveTo>
                    <a:pt x="0" y="0"/>
                  </a:moveTo>
                  <a:cubicBezTo>
                    <a:pt x="572" y="72"/>
                    <a:pt x="1144" y="144"/>
                    <a:pt x="1680" y="144"/>
                  </a:cubicBezTo>
                  <a:cubicBezTo>
                    <a:pt x="2216" y="144"/>
                    <a:pt x="2716" y="72"/>
                    <a:pt x="321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10">
              <a:extLst>
                <a:ext uri="{FF2B5EF4-FFF2-40B4-BE49-F238E27FC236}">
                  <a16:creationId xmlns:a16="http://schemas.microsoft.com/office/drawing/2014/main" id="{F8FF2575-8F91-AA98-EAD9-1BEBD0E2B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78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11">
              <a:extLst>
                <a:ext uri="{FF2B5EF4-FFF2-40B4-BE49-F238E27FC236}">
                  <a16:creationId xmlns:a16="http://schemas.microsoft.com/office/drawing/2014/main" id="{6C3E75CB-B784-DC09-9E5C-49591B874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799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554801F-F27E-F12C-2BB9-B4A5F0EE8D2D}"/>
              </a:ext>
            </a:extLst>
          </p:cNvPr>
          <p:cNvSpPr/>
          <p:nvPr/>
        </p:nvSpPr>
        <p:spPr>
          <a:xfrm>
            <a:off x="5880467" y="3516881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75698D-E2EA-B3E8-279C-5964EBFAC382}"/>
              </a:ext>
            </a:extLst>
          </p:cNvPr>
          <p:cNvSpPr/>
          <p:nvPr/>
        </p:nvSpPr>
        <p:spPr>
          <a:xfrm>
            <a:off x="1733550" y="2484674"/>
            <a:ext cx="2692400" cy="609600"/>
          </a:xfrm>
          <a:prstGeom prst="rect">
            <a:avLst/>
          </a:prstGeom>
          <a:solidFill>
            <a:srgbClr val="92D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3F8E24-D362-AAC7-E3BB-CD025695F51D}"/>
              </a:ext>
            </a:extLst>
          </p:cNvPr>
          <p:cNvSpPr/>
          <p:nvPr/>
        </p:nvSpPr>
        <p:spPr>
          <a:xfrm>
            <a:off x="2057400" y="5511399"/>
            <a:ext cx="304800" cy="228600"/>
          </a:xfrm>
          <a:prstGeom prst="rect">
            <a:avLst/>
          </a:prstGeom>
          <a:solidFill>
            <a:srgbClr val="92D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945" name="TextBox 13">
            <a:extLst>
              <a:ext uri="{FF2B5EF4-FFF2-40B4-BE49-F238E27FC236}">
                <a16:creationId xmlns:a16="http://schemas.microsoft.com/office/drawing/2014/main" id="{29BD067A-383D-B304-DE7F-BAF94148F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52268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Relative Humidity varies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29632C-63E6-0455-D4E2-D5B85D57E778}"/>
              </a:ext>
            </a:extLst>
          </p:cNvPr>
          <p:cNvCxnSpPr/>
          <p:nvPr/>
        </p:nvCxnSpPr>
        <p:spPr>
          <a:xfrm rot="5400000">
            <a:off x="2648072" y="3712767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8" name="TextBox 17">
            <a:extLst>
              <a:ext uri="{FF2B5EF4-FFF2-40B4-BE49-F238E27FC236}">
                <a16:creationId xmlns:a16="http://schemas.microsoft.com/office/drawing/2014/main" id="{5E03F6B9-7166-76A2-9EA8-63B61BA61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456" y="5037928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85%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431989-19A6-C489-BBD0-B584C10EDAD2}"/>
              </a:ext>
            </a:extLst>
          </p:cNvPr>
          <p:cNvSpPr/>
          <p:nvPr/>
        </p:nvSpPr>
        <p:spPr>
          <a:xfrm>
            <a:off x="2070100" y="5982091"/>
            <a:ext cx="304800" cy="228600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53" name="TextBox 25">
            <a:extLst>
              <a:ext uri="{FF2B5EF4-FFF2-40B4-BE49-F238E27FC236}">
                <a16:creationId xmlns:a16="http://schemas.microsoft.com/office/drawing/2014/main" id="{43B79623-0380-AE86-378D-F9C7AAB57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943992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Relative Humidity 85% or higher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1B8EA1-6CCF-B871-EAB8-6878CB251B4B}"/>
              </a:ext>
            </a:extLst>
          </p:cNvPr>
          <p:cNvSpPr/>
          <p:nvPr/>
        </p:nvSpPr>
        <p:spPr>
          <a:xfrm>
            <a:off x="1676400" y="3099990"/>
            <a:ext cx="2749550" cy="1908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16731F-E2BC-A8E4-1591-485AA7E41D50}"/>
              </a:ext>
            </a:extLst>
          </p:cNvPr>
          <p:cNvCxnSpPr/>
          <p:nvPr/>
        </p:nvCxnSpPr>
        <p:spPr>
          <a:xfrm>
            <a:off x="3955256" y="3103166"/>
            <a:ext cx="0" cy="1887933"/>
          </a:xfrm>
          <a:prstGeom prst="line">
            <a:avLst/>
          </a:prstGeom>
          <a:ln w="12700">
            <a:solidFill>
              <a:srgbClr val="0B0D0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78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FABA594E-FD88-A807-D104-927E579C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Moisture gradients</a:t>
            </a: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F477014-9CF9-293E-C7CF-CB7723A8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53888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989" name="Object 1">
            <a:extLst>
              <a:ext uri="{FF2B5EF4-FFF2-40B4-BE49-F238E27FC236}">
                <a16:creationId xmlns:a16="http://schemas.microsoft.com/office/drawing/2014/main" id="{F482A78D-9214-F173-D98A-54C33B300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1608040"/>
          <a:ext cx="47529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400" imgH="660400" progId="Equation.3">
                  <p:embed/>
                </p:oleObj>
              </mc:Choice>
              <mc:Fallback>
                <p:oleObj name="Equation" r:id="rId2" imgW="2565400" imgH="660400" progId="Equation.3">
                  <p:embed/>
                  <p:pic>
                    <p:nvPicPr>
                      <p:cNvPr id="41989" name="Object 1">
                        <a:extLst>
                          <a:ext uri="{FF2B5EF4-FFF2-40B4-BE49-F238E27FC236}">
                            <a16:creationId xmlns:a16="http://schemas.microsoft.com/office/drawing/2014/main" id="{F482A78D-9214-F173-D98A-54C33B300D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08040"/>
                        <a:ext cx="47529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Rectangle 5">
            <a:extLst>
              <a:ext uri="{FF2B5EF4-FFF2-40B4-BE49-F238E27FC236}">
                <a16:creationId xmlns:a16="http://schemas.microsoft.com/office/drawing/2014/main" id="{58975CDF-40E2-AE5F-CC01-4E68BE64C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27240"/>
            <a:ext cx="115061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/>
              <a:t>ETG</a:t>
            </a:r>
            <a:r>
              <a:rPr lang="en-US" altLang="en-US" sz="2000" baseline="-25000" dirty="0" err="1"/>
              <a:t>Shi</a:t>
            </a:r>
            <a:r>
              <a:rPr lang="en-US" altLang="en-US" sz="2000" dirty="0"/>
              <a:t> = Temp. difference equivalent for moisture warping in month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from the annual average, ˚F</a:t>
            </a:r>
          </a:p>
          <a:p>
            <a:pPr eaLnBrk="1" hangingPunct="1"/>
            <a:r>
              <a:rPr lang="en-US" altLang="en-US" sz="2000" dirty="0"/>
              <a:t>φ = Reversible shrinkage factor, fraction of total shrinkage.  (0.5 recommended)</a:t>
            </a:r>
          </a:p>
          <a:p>
            <a:pPr eaLnBrk="1" hangingPunct="1"/>
            <a:r>
              <a:rPr lang="en-US" altLang="en-US" sz="2000" dirty="0" err="1"/>
              <a:t>ε</a:t>
            </a:r>
            <a:r>
              <a:rPr lang="en-US" altLang="en-US" sz="2000" baseline="-25000" dirty="0" err="1"/>
              <a:t>su</a:t>
            </a:r>
            <a:r>
              <a:rPr lang="en-US" altLang="en-US" sz="2000" dirty="0"/>
              <a:t> = Ult. shrinkage based on PCC mix properties, x 10</a:t>
            </a:r>
            <a:r>
              <a:rPr lang="en-US" altLang="en-US" sz="2000" baseline="30000" dirty="0"/>
              <a:t>6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S</a:t>
            </a:r>
            <a:r>
              <a:rPr lang="en-US" altLang="en-US" sz="2000" baseline="-25000" dirty="0"/>
              <a:t>hi</a:t>
            </a:r>
            <a:r>
              <a:rPr lang="en-US" altLang="en-US" sz="2000" dirty="0"/>
              <a:t> = RH factor for month i:</a:t>
            </a:r>
          </a:p>
          <a:p>
            <a:pPr eaLnBrk="1" hangingPunct="1"/>
            <a:r>
              <a:rPr lang="en-US" altLang="en-US" sz="2000" dirty="0"/>
              <a:t>	S</a:t>
            </a:r>
            <a:r>
              <a:rPr lang="en-US" altLang="en-US" sz="2000" baseline="-25000" dirty="0"/>
              <a:t>hi</a:t>
            </a:r>
            <a:r>
              <a:rPr lang="en-US" altLang="en-US" sz="2000" dirty="0"/>
              <a:t> = 1.1 </a:t>
            </a:r>
            <a:r>
              <a:rPr lang="en-US" altLang="en-US" sz="2000" dirty="0" err="1"/>
              <a:t>RH</a:t>
            </a:r>
            <a:r>
              <a:rPr lang="en-US" altLang="en-US" sz="2000" baseline="-25000" dirty="0" err="1"/>
              <a:t>a</a:t>
            </a:r>
            <a:r>
              <a:rPr lang="en-US" altLang="en-US" sz="2000" dirty="0"/>
              <a:t>		for </a:t>
            </a:r>
            <a:r>
              <a:rPr lang="en-US" altLang="en-US" sz="2000" dirty="0" err="1"/>
              <a:t>RH</a:t>
            </a:r>
            <a:r>
              <a:rPr lang="en-US" altLang="en-US" sz="2000" baseline="-25000" dirty="0" err="1"/>
              <a:t>a</a:t>
            </a:r>
            <a:r>
              <a:rPr lang="en-US" altLang="en-US" sz="2000" dirty="0"/>
              <a:t> &lt; 30 %</a:t>
            </a:r>
          </a:p>
          <a:p>
            <a:pPr eaLnBrk="1" hangingPunct="1"/>
            <a:r>
              <a:rPr lang="en-US" altLang="en-US" sz="2000" dirty="0"/>
              <a:t>	S</a:t>
            </a:r>
            <a:r>
              <a:rPr lang="en-US" altLang="en-US" sz="2000" baseline="-25000" dirty="0"/>
              <a:t>hi</a:t>
            </a:r>
            <a:r>
              <a:rPr lang="en-US" altLang="en-US" sz="2000" dirty="0"/>
              <a:t> = 1.4 – 0.01 </a:t>
            </a:r>
            <a:r>
              <a:rPr lang="en-US" altLang="en-US" sz="2000" dirty="0" err="1"/>
              <a:t>RH</a:t>
            </a:r>
            <a:r>
              <a:rPr lang="en-US" altLang="en-US" sz="2000" baseline="-25000" dirty="0" err="1"/>
              <a:t>a</a:t>
            </a:r>
            <a:r>
              <a:rPr lang="en-US" altLang="en-US" sz="2000" dirty="0"/>
              <a:t>	for 30 % &lt; </a:t>
            </a:r>
            <a:r>
              <a:rPr lang="en-US" altLang="en-US" sz="2000" dirty="0" err="1"/>
              <a:t>RH</a:t>
            </a:r>
            <a:r>
              <a:rPr lang="en-US" altLang="en-US" sz="2000" baseline="-25000" dirty="0" err="1"/>
              <a:t>a</a:t>
            </a:r>
            <a:r>
              <a:rPr lang="en-US" altLang="en-US" sz="2000" dirty="0"/>
              <a:t> &lt; 80 %</a:t>
            </a:r>
          </a:p>
          <a:p>
            <a:pPr eaLnBrk="1" hangingPunct="1"/>
            <a:r>
              <a:rPr lang="en-US" altLang="en-US" sz="2000" dirty="0"/>
              <a:t>	S</a:t>
            </a:r>
            <a:r>
              <a:rPr lang="en-US" altLang="en-US" sz="2000" baseline="-25000" dirty="0"/>
              <a:t>hi</a:t>
            </a:r>
            <a:r>
              <a:rPr lang="en-US" altLang="en-US" sz="2000" dirty="0"/>
              <a:t> = 3.0 – 0.03 </a:t>
            </a:r>
            <a:r>
              <a:rPr lang="en-US" altLang="en-US" sz="2000" dirty="0" err="1"/>
              <a:t>RH</a:t>
            </a:r>
            <a:r>
              <a:rPr lang="en-US" altLang="en-US" sz="2000" baseline="-25000" dirty="0" err="1"/>
              <a:t>a</a:t>
            </a:r>
            <a:r>
              <a:rPr lang="en-US" altLang="en-US" sz="2000" dirty="0"/>
              <a:t>	for </a:t>
            </a:r>
            <a:r>
              <a:rPr lang="en-US" altLang="en-US" sz="2000" dirty="0" err="1"/>
              <a:t>RH</a:t>
            </a:r>
            <a:r>
              <a:rPr lang="en-US" altLang="en-US" sz="2000" baseline="-25000" dirty="0" err="1"/>
              <a:t>a</a:t>
            </a:r>
            <a:r>
              <a:rPr lang="en-US" altLang="en-US" sz="2000" dirty="0"/>
              <a:t> ≥ 80 %</a:t>
            </a:r>
          </a:p>
          <a:p>
            <a:pPr eaLnBrk="1" hangingPunct="1"/>
            <a:r>
              <a:rPr lang="en-US" altLang="en-US" sz="2000" dirty="0" err="1"/>
              <a:t>RH</a:t>
            </a:r>
            <a:r>
              <a:rPr lang="en-US" altLang="en-US" sz="2000" baseline="-25000" dirty="0" err="1"/>
              <a:t>a</a:t>
            </a:r>
            <a:r>
              <a:rPr lang="en-US" altLang="en-US" sz="2000" dirty="0"/>
              <a:t> = Ambient average RH, percent </a:t>
            </a:r>
          </a:p>
          <a:p>
            <a:pPr eaLnBrk="1" hangingPunct="1"/>
            <a:r>
              <a:rPr lang="en-US" altLang="en-US" sz="2000" dirty="0" err="1"/>
              <a:t>S</a:t>
            </a:r>
            <a:r>
              <a:rPr lang="en-US" altLang="en-US" sz="2000" baseline="-25000" dirty="0" err="1"/>
              <a:t>h</a:t>
            </a:r>
            <a:r>
              <a:rPr lang="en-US" altLang="en-US" sz="2000" baseline="-25000" dirty="0"/>
              <a:t> </a:t>
            </a:r>
            <a:r>
              <a:rPr lang="en-US" altLang="en-US" sz="2000" baseline="-25000" dirty="0" err="1"/>
              <a:t>ave</a:t>
            </a:r>
            <a:r>
              <a:rPr lang="en-US" altLang="en-US" sz="2000" dirty="0"/>
              <a:t> = Annual average of S</a:t>
            </a:r>
            <a:r>
              <a:rPr lang="en-US" altLang="en-US" sz="2000" baseline="-25000" dirty="0"/>
              <a:t>hi</a:t>
            </a:r>
            <a:endParaRPr lang="en-US" altLang="en-US" sz="2000" dirty="0"/>
          </a:p>
          <a:p>
            <a:pPr eaLnBrk="1" hangingPunct="1"/>
            <a:r>
              <a:rPr lang="en-US" altLang="en-US" sz="2000" dirty="0" err="1"/>
              <a:t>h</a:t>
            </a:r>
            <a:r>
              <a:rPr lang="en-US" altLang="en-US" sz="2000" baseline="-25000" dirty="0" err="1"/>
              <a:t>s</a:t>
            </a:r>
            <a:r>
              <a:rPr lang="en-US" altLang="en-US" sz="2000" dirty="0"/>
              <a:t> = Depth of shrinkage zone (typ. 2 in), in</a:t>
            </a:r>
          </a:p>
          <a:p>
            <a:pPr eaLnBrk="1" hangingPunct="1"/>
            <a:r>
              <a:rPr lang="en-US" altLang="en-US" sz="2000" dirty="0"/>
              <a:t>h = PCC slab thickness, in</a:t>
            </a:r>
          </a:p>
          <a:p>
            <a:pPr eaLnBrk="1" hangingPunct="1"/>
            <a:r>
              <a:rPr lang="en-US" altLang="en-US" sz="2000" dirty="0"/>
              <a:t>α = PCC coefficient of thermal expansion, /˚F</a:t>
            </a:r>
          </a:p>
        </p:txBody>
      </p:sp>
    </p:spTree>
    <p:extLst>
      <p:ext uri="{BB962C8B-B14F-4D97-AF65-F5344CB8AC3E}">
        <p14:creationId xmlns:p14="http://schemas.microsoft.com/office/powerpoint/2010/main" val="256345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503269A9-5732-8B1D-E25D-9437A7DE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Moisture gradients</a:t>
            </a: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48F53733-76E7-1B73-5529-4ED1F3DD2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53888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3" name="TextBox 6">
            <a:extLst>
              <a:ext uri="{FF2B5EF4-FFF2-40B4-BE49-F238E27FC236}">
                <a16:creationId xmlns:a16="http://schemas.microsoft.com/office/drawing/2014/main" id="{B299471E-5EC5-99D6-CC76-C660314F6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356" y="1784065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6600"/>
                </a:solidFill>
              </a:rPr>
              <a:t>Accounting for the time it takes to reach ultimate shrinkage:</a:t>
            </a: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430F1A2D-879C-41EA-A703-C2E2DC544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53888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E3419-3C8E-E89D-BE15-1854F8C6E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695" y="2672698"/>
            <a:ext cx="3286737" cy="756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5D59C-5E37-5464-6F84-AF401D6A9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32" y="5649497"/>
            <a:ext cx="10120229" cy="1066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7D265-5CB4-8DC7-1767-F9F3C789A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648200"/>
            <a:ext cx="1905000" cy="1054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B1F822-D2A1-E1C2-D754-3E942853A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261" y="3261804"/>
            <a:ext cx="607747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8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DFB1-BAF7-8AAE-9962-9FAA82B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considered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3F9D7-945A-CFEB-1A3F-B1016BC4D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715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Transient gradients (temp and moisture)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7AEE1CB-43B9-DDFF-FC91-F336BB1F1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74676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8CF8740E-66DA-CF4B-006B-56FB66CE4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196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Time (Hours)</a:t>
            </a:r>
          </a:p>
        </p:txBody>
      </p:sp>
      <p:sp>
        <p:nvSpPr>
          <p:cNvPr id="6" name="Down Arrow 7">
            <a:extLst>
              <a:ext uri="{FF2B5EF4-FFF2-40B4-BE49-F238E27FC236}">
                <a16:creationId xmlns:a16="http://schemas.microsoft.com/office/drawing/2014/main" id="{93BAE2D0-BBB9-C62B-DFDB-62C69C3ACFC3}"/>
              </a:ext>
            </a:extLst>
          </p:cNvPr>
          <p:cNvSpPr/>
          <p:nvPr/>
        </p:nvSpPr>
        <p:spPr>
          <a:xfrm flipV="1">
            <a:off x="6400800" y="4114800"/>
            <a:ext cx="304800" cy="457200"/>
          </a:xfrm>
          <a:prstGeom prst="down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35BED8-F9F8-2594-7248-161164F5E9E4}"/>
              </a:ext>
            </a:extLst>
          </p:cNvPr>
          <p:cNvSpPr/>
          <p:nvPr/>
        </p:nvSpPr>
        <p:spPr>
          <a:xfrm>
            <a:off x="6464300" y="2108200"/>
            <a:ext cx="152400" cy="1981200"/>
          </a:xfrm>
          <a:prstGeom prst="rect">
            <a:avLst/>
          </a:prstGeom>
          <a:solidFill>
            <a:srgbClr val="92D050">
              <a:alpha val="32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4549C-3987-3885-355E-951D643E960A}"/>
              </a:ext>
            </a:extLst>
          </p:cNvPr>
          <p:cNvSpPr txBox="1"/>
          <p:nvPr/>
        </p:nvSpPr>
        <p:spPr>
          <a:xfrm>
            <a:off x="5359400" y="1625600"/>
            <a:ext cx="2438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Time of loading (</a:t>
            </a:r>
            <a:r>
              <a:rPr lang="en-US" sz="1800" kern="1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hrly</a:t>
            </a:r>
            <a:r>
              <a:rPr lang="en-US" sz="180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4738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C690999E-6AE4-67F3-B47A-A8A09B44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50007"/>
            <a:ext cx="12192000" cy="1428750"/>
          </a:xfrm>
        </p:spPr>
        <p:txBody>
          <a:bodyPr/>
          <a:lstStyle/>
          <a:p>
            <a:r>
              <a:rPr lang="en-US" altLang="en-US" dirty="0"/>
              <a:t>Nonlinear Temperature Gradients</a:t>
            </a:r>
          </a:p>
        </p:txBody>
      </p:sp>
      <p:grpSp>
        <p:nvGrpSpPr>
          <p:cNvPr id="36867" name="Group 25">
            <a:extLst>
              <a:ext uri="{FF2B5EF4-FFF2-40B4-BE49-F238E27FC236}">
                <a16:creationId xmlns:a16="http://schemas.microsoft.com/office/drawing/2014/main" id="{41F0D7FD-BF4C-62FB-A480-9646A6B83E59}"/>
              </a:ext>
            </a:extLst>
          </p:cNvPr>
          <p:cNvGrpSpPr>
            <a:grpSpLocks/>
          </p:cNvGrpSpPr>
          <p:nvPr/>
        </p:nvGrpSpPr>
        <p:grpSpPr bwMode="auto">
          <a:xfrm>
            <a:off x="1510145" y="3886200"/>
            <a:ext cx="3861955" cy="2564192"/>
            <a:chOff x="862795" y="2133600"/>
            <a:chExt cx="3861955" cy="2563639"/>
          </a:xfrm>
        </p:grpSpPr>
        <p:grpSp>
          <p:nvGrpSpPr>
            <p:cNvPr id="36892" name="Group 14">
              <a:extLst>
                <a:ext uri="{FF2B5EF4-FFF2-40B4-BE49-F238E27FC236}">
                  <a16:creationId xmlns:a16="http://schemas.microsoft.com/office/drawing/2014/main" id="{4B3CD706-23C0-22E9-EC3C-5EA92294E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2133600"/>
              <a:ext cx="2743200" cy="1752600"/>
              <a:chOff x="1392" y="1488"/>
              <a:chExt cx="2688" cy="576"/>
            </a:xfrm>
          </p:grpSpPr>
          <p:sp>
            <p:nvSpPr>
              <p:cNvPr id="36896" name="Rectangle 7">
                <a:extLst>
                  <a:ext uri="{FF2B5EF4-FFF2-40B4-BE49-F238E27FC236}">
                    <a16:creationId xmlns:a16="http://schemas.microsoft.com/office/drawing/2014/main" id="{DA2FC210-70A9-D85A-2C97-1FF35B71E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211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897" name="Line 9">
                <a:extLst>
                  <a:ext uri="{FF2B5EF4-FFF2-40B4-BE49-F238E27FC236}">
                    <a16:creationId xmlns:a16="http://schemas.microsoft.com/office/drawing/2014/main" id="{2161447A-6900-4F97-AA41-298EF440B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4" y="1488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8" name="Line 10">
                <a:extLst>
                  <a:ext uri="{FF2B5EF4-FFF2-40B4-BE49-F238E27FC236}">
                    <a16:creationId xmlns:a16="http://schemas.microsoft.com/office/drawing/2014/main" id="{A983E949-FAE8-FA96-DC90-E5D076C80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4" y="1728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9" name="Line 11">
                <a:extLst>
                  <a:ext uri="{FF2B5EF4-FFF2-40B4-BE49-F238E27FC236}">
                    <a16:creationId xmlns:a16="http://schemas.microsoft.com/office/drawing/2014/main" id="{525F23C8-B5AA-1DD7-3DD8-153D0A8AF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0" name="Line 12">
                <a:extLst>
                  <a:ext uri="{FF2B5EF4-FFF2-40B4-BE49-F238E27FC236}">
                    <a16:creationId xmlns:a16="http://schemas.microsoft.com/office/drawing/2014/main" id="{FF4B8D45-FFA1-E601-73A6-57CA7756C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1488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1" name="Line 13">
                <a:extLst>
                  <a:ext uri="{FF2B5EF4-FFF2-40B4-BE49-F238E27FC236}">
                    <a16:creationId xmlns:a16="http://schemas.microsoft.com/office/drawing/2014/main" id="{0DC74981-3917-4CCD-3678-01B4ABB03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4C3731F-762B-1199-4A46-E875DC0FAA93}"/>
                </a:ext>
              </a:extLst>
            </p:cNvPr>
            <p:cNvSpPr/>
            <p:nvPr/>
          </p:nvSpPr>
          <p:spPr>
            <a:xfrm>
              <a:off x="1600200" y="3162078"/>
              <a:ext cx="520700" cy="749139"/>
            </a:xfrm>
            <a:custGeom>
              <a:avLst/>
              <a:gdLst>
                <a:gd name="connsiteX0" fmla="*/ 0 w 520700"/>
                <a:gd name="connsiteY0" fmla="*/ 0 h 749300"/>
                <a:gd name="connsiteX1" fmla="*/ 342900 w 520700"/>
                <a:gd name="connsiteY1" fmla="*/ 63500 h 749300"/>
                <a:gd name="connsiteX2" fmla="*/ 520700 w 520700"/>
                <a:gd name="connsiteY2" fmla="*/ 368300 h 749300"/>
                <a:gd name="connsiteX3" fmla="*/ 457200 w 520700"/>
                <a:gd name="connsiteY3" fmla="*/ 749300 h 749300"/>
                <a:gd name="connsiteX4" fmla="*/ 457200 w 520700"/>
                <a:gd name="connsiteY4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700" h="749300">
                  <a:moveTo>
                    <a:pt x="0" y="0"/>
                  </a:moveTo>
                  <a:cubicBezTo>
                    <a:pt x="128058" y="1058"/>
                    <a:pt x="256117" y="2117"/>
                    <a:pt x="342900" y="63500"/>
                  </a:cubicBezTo>
                  <a:cubicBezTo>
                    <a:pt x="429683" y="124883"/>
                    <a:pt x="501650" y="254000"/>
                    <a:pt x="520700" y="368300"/>
                  </a:cubicBezTo>
                  <a:lnTo>
                    <a:pt x="457200" y="749300"/>
                  </a:lnTo>
                  <a:lnTo>
                    <a:pt x="457200" y="74930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98C6FA-F36B-DB6A-01A0-54BC7A0C6D0E}"/>
                </a:ext>
              </a:extLst>
            </p:cNvPr>
            <p:cNvCxnSpPr/>
            <p:nvPr/>
          </p:nvCxnSpPr>
          <p:spPr>
            <a:xfrm rot="5400000">
              <a:off x="1676474" y="3542996"/>
              <a:ext cx="68565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95" name="Rectangle 20">
              <a:extLst>
                <a:ext uri="{FF2B5EF4-FFF2-40B4-BE49-F238E27FC236}">
                  <a16:creationId xmlns:a16="http://schemas.microsoft.com/office/drawing/2014/main" id="{72C3647E-7772-D84E-F59F-FC1965378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95" y="4297215"/>
              <a:ext cx="3861955" cy="400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Nonlinear estimated using EICM</a:t>
              </a:r>
            </a:p>
          </p:txBody>
        </p:sp>
      </p:grpSp>
      <p:grpSp>
        <p:nvGrpSpPr>
          <p:cNvPr id="36868" name="Group 26">
            <a:extLst>
              <a:ext uri="{FF2B5EF4-FFF2-40B4-BE49-F238E27FC236}">
                <a16:creationId xmlns:a16="http://schemas.microsoft.com/office/drawing/2014/main" id="{E5AD4724-492C-2918-7DFA-BC366B93B451}"/>
              </a:ext>
            </a:extLst>
          </p:cNvPr>
          <p:cNvGrpSpPr>
            <a:grpSpLocks/>
          </p:cNvGrpSpPr>
          <p:nvPr/>
        </p:nvGrpSpPr>
        <p:grpSpPr bwMode="auto">
          <a:xfrm>
            <a:off x="7255680" y="3717860"/>
            <a:ext cx="3988592" cy="2667145"/>
            <a:chOff x="4338309" y="2057400"/>
            <a:chExt cx="3988592" cy="2666602"/>
          </a:xfrm>
        </p:grpSpPr>
        <p:grpSp>
          <p:nvGrpSpPr>
            <p:cNvPr id="36882" name="Group 14">
              <a:extLst>
                <a:ext uri="{FF2B5EF4-FFF2-40B4-BE49-F238E27FC236}">
                  <a16:creationId xmlns:a16="http://schemas.microsoft.com/office/drawing/2014/main" id="{F989297B-31EB-EDBE-491F-617E8E31AD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600" y="2057400"/>
              <a:ext cx="2743200" cy="1752600"/>
              <a:chOff x="1392" y="1488"/>
              <a:chExt cx="2688" cy="576"/>
            </a:xfrm>
          </p:grpSpPr>
          <p:sp>
            <p:nvSpPr>
              <p:cNvPr id="36886" name="Rectangle 7">
                <a:extLst>
                  <a:ext uri="{FF2B5EF4-FFF2-40B4-BE49-F238E27FC236}">
                    <a16:creationId xmlns:a16="http://schemas.microsoft.com/office/drawing/2014/main" id="{3AF4CA3A-C06C-22F4-667C-B6042441E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211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887" name="Line 9">
                <a:extLst>
                  <a:ext uri="{FF2B5EF4-FFF2-40B4-BE49-F238E27FC236}">
                    <a16:creationId xmlns:a16="http://schemas.microsoft.com/office/drawing/2014/main" id="{4D127486-4FAC-C805-71B8-6B35740DE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4" y="1488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8" name="Line 10">
                <a:extLst>
                  <a:ext uri="{FF2B5EF4-FFF2-40B4-BE49-F238E27FC236}">
                    <a16:creationId xmlns:a16="http://schemas.microsoft.com/office/drawing/2014/main" id="{4516DB2C-A27F-A2ED-1485-36BE508F9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4" y="1728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9" name="Line 11">
                <a:extLst>
                  <a:ext uri="{FF2B5EF4-FFF2-40B4-BE49-F238E27FC236}">
                    <a16:creationId xmlns:a16="http://schemas.microsoft.com/office/drawing/2014/main" id="{BD4EF125-B265-A1CC-32BF-CC65FC8FB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0" name="Line 12">
                <a:extLst>
                  <a:ext uri="{FF2B5EF4-FFF2-40B4-BE49-F238E27FC236}">
                    <a16:creationId xmlns:a16="http://schemas.microsoft.com/office/drawing/2014/main" id="{17C45566-5F7E-6805-495C-2CF150CFB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1488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1" name="Line 13">
                <a:extLst>
                  <a:ext uri="{FF2B5EF4-FFF2-40B4-BE49-F238E27FC236}">
                    <a16:creationId xmlns:a16="http://schemas.microsoft.com/office/drawing/2014/main" id="{2E86815D-7959-3AA0-31DF-18B85A77D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FB23726-F9A3-B111-D05F-7368C14B09F0}"/>
                </a:ext>
              </a:extLst>
            </p:cNvPr>
            <p:cNvCxnSpPr/>
            <p:nvPr/>
          </p:nvCxnSpPr>
          <p:spPr>
            <a:xfrm rot="5400000">
              <a:off x="5524570" y="3466813"/>
              <a:ext cx="68566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BD025B6-9078-4D4B-424B-1809E7A994BD}"/>
                </a:ext>
              </a:extLst>
            </p:cNvPr>
            <p:cNvCxnSpPr/>
            <p:nvPr/>
          </p:nvCxnSpPr>
          <p:spPr>
            <a:xfrm rot="16200000" flipH="1">
              <a:off x="5511878" y="3225508"/>
              <a:ext cx="761845" cy="533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5" name="Rectangle 24">
              <a:extLst>
                <a:ext uri="{FF2B5EF4-FFF2-40B4-BE49-F238E27FC236}">
                  <a16:creationId xmlns:a16="http://schemas.microsoft.com/office/drawing/2014/main" id="{B3B13F37-C3D6-09A8-CA1F-B80E4FA50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309" y="4323973"/>
              <a:ext cx="3988592" cy="400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Equivalent linear temp. difference</a:t>
              </a:r>
            </a:p>
          </p:txBody>
        </p:sp>
      </p:grpSp>
      <p:grpSp>
        <p:nvGrpSpPr>
          <p:cNvPr id="36869" name="Group 7">
            <a:extLst>
              <a:ext uri="{FF2B5EF4-FFF2-40B4-BE49-F238E27FC236}">
                <a16:creationId xmlns:a16="http://schemas.microsoft.com/office/drawing/2014/main" id="{99C037A5-A204-3161-7035-64B833D2D3D6}"/>
              </a:ext>
            </a:extLst>
          </p:cNvPr>
          <p:cNvGrpSpPr>
            <a:grpSpLocks/>
          </p:cNvGrpSpPr>
          <p:nvPr/>
        </p:nvGrpSpPr>
        <p:grpSpPr bwMode="auto">
          <a:xfrm>
            <a:off x="1942750" y="3009424"/>
            <a:ext cx="2514600" cy="533400"/>
            <a:chOff x="1104" y="2784"/>
            <a:chExt cx="3216" cy="384"/>
          </a:xfrm>
        </p:grpSpPr>
        <p:sp>
          <p:nvSpPr>
            <p:cNvPr id="36878" name="Freeform 8">
              <a:extLst>
                <a:ext uri="{FF2B5EF4-FFF2-40B4-BE49-F238E27FC236}">
                  <a16:creationId xmlns:a16="http://schemas.microsoft.com/office/drawing/2014/main" id="{7D189357-0118-044B-93D4-280389E52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784"/>
              <a:ext cx="3216" cy="144"/>
            </a:xfrm>
            <a:custGeom>
              <a:avLst/>
              <a:gdLst>
                <a:gd name="T0" fmla="*/ 0 w 3216"/>
                <a:gd name="T1" fmla="*/ 0 h 144"/>
                <a:gd name="T2" fmla="*/ 1680 w 3216"/>
                <a:gd name="T3" fmla="*/ 144 h 144"/>
                <a:gd name="T4" fmla="*/ 3216 w 3216"/>
                <a:gd name="T5" fmla="*/ 0 h 144"/>
                <a:gd name="T6" fmla="*/ 0 60000 65536"/>
                <a:gd name="T7" fmla="*/ 0 60000 65536"/>
                <a:gd name="T8" fmla="*/ 0 60000 65536"/>
                <a:gd name="T9" fmla="*/ 0 w 3216"/>
                <a:gd name="T10" fmla="*/ 0 h 144"/>
                <a:gd name="T11" fmla="*/ 3216 w 321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6" h="144">
                  <a:moveTo>
                    <a:pt x="0" y="0"/>
                  </a:moveTo>
                  <a:cubicBezTo>
                    <a:pt x="572" y="72"/>
                    <a:pt x="1144" y="144"/>
                    <a:pt x="1680" y="144"/>
                  </a:cubicBezTo>
                  <a:cubicBezTo>
                    <a:pt x="2216" y="144"/>
                    <a:pt x="2716" y="72"/>
                    <a:pt x="321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9">
              <a:extLst>
                <a:ext uri="{FF2B5EF4-FFF2-40B4-BE49-F238E27FC236}">
                  <a16:creationId xmlns:a16="http://schemas.microsoft.com/office/drawing/2014/main" id="{BE8F15C7-3B56-C08A-31D4-8C407B536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3024"/>
              <a:ext cx="3216" cy="144"/>
            </a:xfrm>
            <a:custGeom>
              <a:avLst/>
              <a:gdLst>
                <a:gd name="T0" fmla="*/ 0 w 3216"/>
                <a:gd name="T1" fmla="*/ 0 h 144"/>
                <a:gd name="T2" fmla="*/ 1680 w 3216"/>
                <a:gd name="T3" fmla="*/ 144 h 144"/>
                <a:gd name="T4" fmla="*/ 3216 w 3216"/>
                <a:gd name="T5" fmla="*/ 0 h 144"/>
                <a:gd name="T6" fmla="*/ 0 60000 65536"/>
                <a:gd name="T7" fmla="*/ 0 60000 65536"/>
                <a:gd name="T8" fmla="*/ 0 60000 65536"/>
                <a:gd name="T9" fmla="*/ 0 w 3216"/>
                <a:gd name="T10" fmla="*/ 0 h 144"/>
                <a:gd name="T11" fmla="*/ 3216 w 321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6" h="144">
                  <a:moveTo>
                    <a:pt x="0" y="0"/>
                  </a:moveTo>
                  <a:cubicBezTo>
                    <a:pt x="572" y="72"/>
                    <a:pt x="1144" y="144"/>
                    <a:pt x="1680" y="144"/>
                  </a:cubicBezTo>
                  <a:cubicBezTo>
                    <a:pt x="2216" y="144"/>
                    <a:pt x="2716" y="72"/>
                    <a:pt x="321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10">
              <a:extLst>
                <a:ext uri="{FF2B5EF4-FFF2-40B4-BE49-F238E27FC236}">
                  <a16:creationId xmlns:a16="http://schemas.microsoft.com/office/drawing/2014/main" id="{A0BCB289-C9E6-A09D-2B49-F0DAE727C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78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11">
              <a:extLst>
                <a:ext uri="{FF2B5EF4-FFF2-40B4-BE49-F238E27FC236}">
                  <a16:creationId xmlns:a16="http://schemas.microsoft.com/office/drawing/2014/main" id="{50697350-0B78-F716-26E3-45F4EFC6E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799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0" name="Group 7">
            <a:extLst>
              <a:ext uri="{FF2B5EF4-FFF2-40B4-BE49-F238E27FC236}">
                <a16:creationId xmlns:a16="http://schemas.microsoft.com/office/drawing/2014/main" id="{8ABC75FA-CE10-70D9-6DB9-3930AFE77328}"/>
              </a:ext>
            </a:extLst>
          </p:cNvPr>
          <p:cNvGrpSpPr>
            <a:grpSpLocks/>
          </p:cNvGrpSpPr>
          <p:nvPr/>
        </p:nvGrpSpPr>
        <p:grpSpPr bwMode="auto">
          <a:xfrm>
            <a:off x="8077199" y="2893689"/>
            <a:ext cx="2514600" cy="533400"/>
            <a:chOff x="1104" y="2784"/>
            <a:chExt cx="3216" cy="384"/>
          </a:xfrm>
        </p:grpSpPr>
        <p:sp>
          <p:nvSpPr>
            <p:cNvPr id="36874" name="Freeform 8">
              <a:extLst>
                <a:ext uri="{FF2B5EF4-FFF2-40B4-BE49-F238E27FC236}">
                  <a16:creationId xmlns:a16="http://schemas.microsoft.com/office/drawing/2014/main" id="{F15B430C-D646-5FA7-C78C-767C895ED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784"/>
              <a:ext cx="3216" cy="144"/>
            </a:xfrm>
            <a:custGeom>
              <a:avLst/>
              <a:gdLst>
                <a:gd name="T0" fmla="*/ 0 w 3216"/>
                <a:gd name="T1" fmla="*/ 0 h 144"/>
                <a:gd name="T2" fmla="*/ 1680 w 3216"/>
                <a:gd name="T3" fmla="*/ 144 h 144"/>
                <a:gd name="T4" fmla="*/ 3216 w 3216"/>
                <a:gd name="T5" fmla="*/ 0 h 144"/>
                <a:gd name="T6" fmla="*/ 0 60000 65536"/>
                <a:gd name="T7" fmla="*/ 0 60000 65536"/>
                <a:gd name="T8" fmla="*/ 0 60000 65536"/>
                <a:gd name="T9" fmla="*/ 0 w 3216"/>
                <a:gd name="T10" fmla="*/ 0 h 144"/>
                <a:gd name="T11" fmla="*/ 3216 w 321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6" h="144">
                  <a:moveTo>
                    <a:pt x="0" y="0"/>
                  </a:moveTo>
                  <a:cubicBezTo>
                    <a:pt x="572" y="72"/>
                    <a:pt x="1144" y="144"/>
                    <a:pt x="1680" y="144"/>
                  </a:cubicBezTo>
                  <a:cubicBezTo>
                    <a:pt x="2216" y="144"/>
                    <a:pt x="2716" y="72"/>
                    <a:pt x="321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Freeform 9">
              <a:extLst>
                <a:ext uri="{FF2B5EF4-FFF2-40B4-BE49-F238E27FC236}">
                  <a16:creationId xmlns:a16="http://schemas.microsoft.com/office/drawing/2014/main" id="{E2D63021-F504-165F-3B73-199A09426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3024"/>
              <a:ext cx="3216" cy="144"/>
            </a:xfrm>
            <a:custGeom>
              <a:avLst/>
              <a:gdLst>
                <a:gd name="T0" fmla="*/ 0 w 3216"/>
                <a:gd name="T1" fmla="*/ 0 h 144"/>
                <a:gd name="T2" fmla="*/ 1680 w 3216"/>
                <a:gd name="T3" fmla="*/ 144 h 144"/>
                <a:gd name="T4" fmla="*/ 3216 w 3216"/>
                <a:gd name="T5" fmla="*/ 0 h 144"/>
                <a:gd name="T6" fmla="*/ 0 60000 65536"/>
                <a:gd name="T7" fmla="*/ 0 60000 65536"/>
                <a:gd name="T8" fmla="*/ 0 60000 65536"/>
                <a:gd name="T9" fmla="*/ 0 w 3216"/>
                <a:gd name="T10" fmla="*/ 0 h 144"/>
                <a:gd name="T11" fmla="*/ 3216 w 321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6" h="144">
                  <a:moveTo>
                    <a:pt x="0" y="0"/>
                  </a:moveTo>
                  <a:cubicBezTo>
                    <a:pt x="572" y="72"/>
                    <a:pt x="1144" y="144"/>
                    <a:pt x="1680" y="144"/>
                  </a:cubicBezTo>
                  <a:cubicBezTo>
                    <a:pt x="2216" y="144"/>
                    <a:pt x="2716" y="72"/>
                    <a:pt x="321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10">
              <a:extLst>
                <a:ext uri="{FF2B5EF4-FFF2-40B4-BE49-F238E27FC236}">
                  <a16:creationId xmlns:a16="http://schemas.microsoft.com/office/drawing/2014/main" id="{2D1215A5-DB74-BBB8-3C71-5BD383457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78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11">
              <a:extLst>
                <a:ext uri="{FF2B5EF4-FFF2-40B4-BE49-F238E27FC236}">
                  <a16:creationId xmlns:a16="http://schemas.microsoft.com/office/drawing/2014/main" id="{4E9C7A74-196C-3ACA-04D4-61321731F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799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86242959-837E-1659-2972-D829A0820902}"/>
              </a:ext>
            </a:extLst>
          </p:cNvPr>
          <p:cNvSpPr/>
          <p:nvPr/>
        </p:nvSpPr>
        <p:spPr>
          <a:xfrm>
            <a:off x="5867400" y="3352800"/>
            <a:ext cx="762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1B9D06-E7E7-2E22-7536-1409E5E28463}"/>
                  </a:ext>
                </a:extLst>
              </p:cNvPr>
              <p:cNvSpPr txBox="1"/>
              <p:nvPr/>
            </p:nvSpPr>
            <p:spPr>
              <a:xfrm>
                <a:off x="152399" y="1609679"/>
                <a:ext cx="11887199" cy="1208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600"/>
                  </a:spcBef>
                  <a:spcAft>
                    <a:spcPts val="300"/>
                  </a:spcAft>
                  <a:buSzPct val="80000"/>
                </a:pPr>
                <a:r>
                  <a:rPr lang="en-US" sz="2800" kern="1200" dirty="0">
                    <a:solidFill>
                      <a:srgbClr val="01253C">
                        <a:lumMod val="90000"/>
                        <a:lumOff val="10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Non-linear temp. -&gt; strain-equivalent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kern="1200">
                            <a:solidFill>
                              <a:srgbClr val="01253C">
                                <a:lumMod val="90000"/>
                                <a:lumOff val="10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800" i="1" kern="1200">
                            <a:solidFill>
                              <a:srgbClr val="01253C">
                                <a:lumMod val="90000"/>
                                <a:lumOff val="10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lang="en-US" sz="2800" i="1" kern="1200">
                            <a:solidFill>
                              <a:srgbClr val="01253C">
                                <a:lumMod val="90000"/>
                                <a:lumOff val="10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sub>
                    </m:sSub>
                    <m:r>
                      <a:rPr lang="en-US" sz="2800" kern="1200">
                        <a:solidFill>
                          <a:srgbClr val="01253C">
                            <a:lumMod val="90000"/>
                            <a:lumOff val="10000"/>
                          </a:srgbClr>
                        </a:solidFill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</m:oMath>
                </a14:m>
                <a:r>
                  <a:rPr lang="en-US" sz="2800" kern="1200" dirty="0">
                    <a:solidFill>
                      <a:srgbClr val="01253C">
                        <a:lumMod val="90000"/>
                        <a:lumOff val="10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linear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kern="1200">
                            <a:solidFill>
                              <a:srgbClr val="01253C">
                                <a:lumMod val="90000"/>
                                <a:lumOff val="10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800" i="1" kern="1200">
                            <a:solidFill>
                              <a:srgbClr val="01253C">
                                <a:lumMod val="90000"/>
                                <a:lumOff val="10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lang="en-US" sz="2800" i="1" kern="1200">
                            <a:solidFill>
                              <a:srgbClr val="01253C">
                                <a:lumMod val="90000"/>
                                <a:lumOff val="10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kern="1200" dirty="0">
                    <a:solidFill>
                      <a:srgbClr val="01253C">
                        <a:lumMod val="90000"/>
                        <a:lumOff val="10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non-linear 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kern="1200">
                            <a:solidFill>
                              <a:srgbClr val="01253C">
                                <a:lumMod val="90000"/>
                                <a:lumOff val="10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800" i="1" kern="1200">
                            <a:solidFill>
                              <a:srgbClr val="01253C">
                                <a:lumMod val="90000"/>
                                <a:lumOff val="10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lang="en-US" sz="2800" i="1" kern="1200">
                            <a:solidFill>
                              <a:srgbClr val="01253C">
                                <a:lumMod val="90000"/>
                                <a:lumOff val="10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US" sz="2800" kern="1200" dirty="0">
                    <a:solidFill>
                      <a:srgbClr val="01253C">
                        <a:lumMod val="90000"/>
                        <a:lumOff val="10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components</a:t>
                </a:r>
              </a:p>
              <a:p>
                <a:pPr marL="0" indent="0"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1B9D06-E7E7-2E22-7536-1409E5E28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1609679"/>
                <a:ext cx="11887199" cy="1208023"/>
              </a:xfrm>
              <a:prstGeom prst="rect">
                <a:avLst/>
              </a:prstGeom>
              <a:blipFill>
                <a:blip r:embed="rId2"/>
                <a:stretch>
                  <a:fillRect l="-1026" t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DC31-C88A-5ABB-4531-007DED021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NCHRP 1-51: Consideration of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B02CCC-7DC9-DC33-9C6F-80A0E9DEAF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/>
                  <a:t>AASHTO ME: </a:t>
                </a:r>
                <a:r>
                  <a:rPr lang="en-US" sz="2400" dirty="0"/>
                  <a:t>Non-linear temp. -&gt; strain-equivalent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linear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/>
                  <a:t> + </a:t>
                </a:r>
              </a:p>
              <a:p>
                <a:pPr marL="548640" lvl="2" indent="0">
                  <a:buNone/>
                </a:pPr>
                <a:r>
                  <a:rPr lang="en-US" dirty="0"/>
                  <a:t>						non-linear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US" dirty="0"/>
                  <a:t> components</a:t>
                </a:r>
              </a:p>
              <a:p>
                <a:pPr marL="548640" lvl="2" indent="0">
                  <a:buNone/>
                </a:pPr>
                <a:endParaRPr lang="en-US" dirty="0"/>
              </a:p>
              <a:p>
                <a:r>
                  <a:rPr lang="en-US" sz="2400" b="1" dirty="0"/>
                  <a:t>Modified procedure: </a:t>
                </a:r>
                <a:r>
                  <a:rPr lang="en-US" sz="2400" dirty="0"/>
                  <a:t>incorporates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into strain-equivalent temp. calculations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B02CCC-7DC9-DC33-9C6F-80A0E9DEAF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50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4685CAD-3ED1-10D2-D3D8-FDFFFD39F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81" t="20880" r="20714" b="31667"/>
          <a:stretch/>
        </p:blipFill>
        <p:spPr>
          <a:xfrm>
            <a:off x="4903575" y="4114757"/>
            <a:ext cx="3048000" cy="1905000"/>
          </a:xfrm>
          <a:prstGeom prst="rect">
            <a:avLst/>
          </a:prstGeom>
        </p:spPr>
      </p:pic>
      <p:grpSp>
        <p:nvGrpSpPr>
          <p:cNvPr id="5" name="Group 25">
            <a:extLst>
              <a:ext uri="{FF2B5EF4-FFF2-40B4-BE49-F238E27FC236}">
                <a16:creationId xmlns:a16="http://schemas.microsoft.com/office/drawing/2014/main" id="{8733A756-9AF9-3B10-2263-F27FF2FF5EF9}"/>
              </a:ext>
            </a:extLst>
          </p:cNvPr>
          <p:cNvGrpSpPr>
            <a:grpSpLocks/>
          </p:cNvGrpSpPr>
          <p:nvPr/>
        </p:nvGrpSpPr>
        <p:grpSpPr bwMode="auto">
          <a:xfrm>
            <a:off x="463452" y="5470459"/>
            <a:ext cx="3755488" cy="1148880"/>
            <a:chOff x="468009" y="2133600"/>
            <a:chExt cx="3861955" cy="2328372"/>
          </a:xfrm>
        </p:grpSpPr>
        <p:grpSp>
          <p:nvGrpSpPr>
            <p:cNvPr id="6" name="Group 14">
              <a:extLst>
                <a:ext uri="{FF2B5EF4-FFF2-40B4-BE49-F238E27FC236}">
                  <a16:creationId xmlns:a16="http://schemas.microsoft.com/office/drawing/2014/main" id="{F6548915-40DE-76C3-00CE-51DED43D4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2133600"/>
              <a:ext cx="2743200" cy="1752600"/>
              <a:chOff x="1392" y="1488"/>
              <a:chExt cx="2688" cy="576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B0737CDA-73F9-3A3A-01E8-610426DFE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211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Line 9">
                <a:extLst>
                  <a:ext uri="{FF2B5EF4-FFF2-40B4-BE49-F238E27FC236}">
                    <a16:creationId xmlns:a16="http://schemas.microsoft.com/office/drawing/2014/main" id="{4BA09E09-97E8-5CCA-2B6A-BE6F0A129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4" y="1488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0">
                <a:extLst>
                  <a:ext uri="{FF2B5EF4-FFF2-40B4-BE49-F238E27FC236}">
                    <a16:creationId xmlns:a16="http://schemas.microsoft.com/office/drawing/2014/main" id="{CAB84BF0-0EEA-A5ED-1FF3-F156DCFC7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4" y="1728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1">
                <a:extLst>
                  <a:ext uri="{FF2B5EF4-FFF2-40B4-BE49-F238E27FC236}">
                    <a16:creationId xmlns:a16="http://schemas.microsoft.com/office/drawing/2014/main" id="{B011B7FE-71BC-39F6-6F45-3B072D1A0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F7B2D84A-D1FE-F105-95B7-30A0A86B4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1488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">
                <a:extLst>
                  <a:ext uri="{FF2B5EF4-FFF2-40B4-BE49-F238E27FC236}">
                    <a16:creationId xmlns:a16="http://schemas.microsoft.com/office/drawing/2014/main" id="{1961A266-FFCF-5903-ED62-74F35890F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598FC62A-DB55-9987-9050-6DE482ACE6C9}"/>
                </a:ext>
              </a:extLst>
            </p:cNvPr>
            <p:cNvSpPr/>
            <p:nvPr/>
          </p:nvSpPr>
          <p:spPr>
            <a:xfrm>
              <a:off x="1600200" y="3162078"/>
              <a:ext cx="520700" cy="749139"/>
            </a:xfrm>
            <a:custGeom>
              <a:avLst/>
              <a:gdLst>
                <a:gd name="connsiteX0" fmla="*/ 0 w 520700"/>
                <a:gd name="connsiteY0" fmla="*/ 0 h 749300"/>
                <a:gd name="connsiteX1" fmla="*/ 342900 w 520700"/>
                <a:gd name="connsiteY1" fmla="*/ 63500 h 749300"/>
                <a:gd name="connsiteX2" fmla="*/ 520700 w 520700"/>
                <a:gd name="connsiteY2" fmla="*/ 368300 h 749300"/>
                <a:gd name="connsiteX3" fmla="*/ 457200 w 520700"/>
                <a:gd name="connsiteY3" fmla="*/ 749300 h 749300"/>
                <a:gd name="connsiteX4" fmla="*/ 457200 w 520700"/>
                <a:gd name="connsiteY4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700" h="749300">
                  <a:moveTo>
                    <a:pt x="0" y="0"/>
                  </a:moveTo>
                  <a:cubicBezTo>
                    <a:pt x="128058" y="1058"/>
                    <a:pt x="256117" y="2117"/>
                    <a:pt x="342900" y="63500"/>
                  </a:cubicBezTo>
                  <a:cubicBezTo>
                    <a:pt x="429683" y="124883"/>
                    <a:pt x="501650" y="254000"/>
                    <a:pt x="520700" y="368300"/>
                  </a:cubicBezTo>
                  <a:lnTo>
                    <a:pt x="457200" y="749300"/>
                  </a:lnTo>
                  <a:lnTo>
                    <a:pt x="457200" y="74930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D4945A-48A5-7088-E7E1-BA23FC315F72}"/>
                </a:ext>
              </a:extLst>
            </p:cNvPr>
            <p:cNvCxnSpPr/>
            <p:nvPr/>
          </p:nvCxnSpPr>
          <p:spPr>
            <a:xfrm rot="5400000">
              <a:off x="1676474" y="3542996"/>
              <a:ext cx="68565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8D6AE51A-E52F-3D26-C567-C37E42EC0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09" y="4061949"/>
              <a:ext cx="3861955" cy="40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Nonlinear estimated using EICM</a:t>
              </a:r>
            </a:p>
          </p:txBody>
        </p: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id="{09ED61B3-6A8B-EDB2-50F6-1F3616099054}"/>
              </a:ext>
            </a:extLst>
          </p:cNvPr>
          <p:cNvGrpSpPr>
            <a:grpSpLocks/>
          </p:cNvGrpSpPr>
          <p:nvPr/>
        </p:nvGrpSpPr>
        <p:grpSpPr bwMode="auto">
          <a:xfrm>
            <a:off x="8105243" y="5164824"/>
            <a:ext cx="3988592" cy="1182758"/>
            <a:chOff x="4338309" y="2057400"/>
            <a:chExt cx="3988592" cy="2666602"/>
          </a:xfrm>
        </p:grpSpPr>
        <p:grpSp>
          <p:nvGrpSpPr>
            <p:cNvPr id="17" name="Group 14">
              <a:extLst>
                <a:ext uri="{FF2B5EF4-FFF2-40B4-BE49-F238E27FC236}">
                  <a16:creationId xmlns:a16="http://schemas.microsoft.com/office/drawing/2014/main" id="{C1ED0092-477D-ABBA-C6DB-FAC018689B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600" y="2057400"/>
              <a:ext cx="2743200" cy="1752600"/>
              <a:chOff x="1392" y="1488"/>
              <a:chExt cx="2688" cy="576"/>
            </a:xfrm>
          </p:grpSpPr>
          <p:sp>
            <p:nvSpPr>
              <p:cNvPr id="21" name="Rectangle 7">
                <a:extLst>
                  <a:ext uri="{FF2B5EF4-FFF2-40B4-BE49-F238E27FC236}">
                    <a16:creationId xmlns:a16="http://schemas.microsoft.com/office/drawing/2014/main" id="{D5BA6968-0E20-4AD4-DB55-C71B1BC5B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211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9C2F1666-3360-0759-B307-828294985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4" y="1488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0">
                <a:extLst>
                  <a:ext uri="{FF2B5EF4-FFF2-40B4-BE49-F238E27FC236}">
                    <a16:creationId xmlns:a16="http://schemas.microsoft.com/office/drawing/2014/main" id="{2DF228AE-F64C-0082-0E6A-08521BB93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4" y="1728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1">
                <a:extLst>
                  <a:ext uri="{FF2B5EF4-FFF2-40B4-BE49-F238E27FC236}">
                    <a16:creationId xmlns:a16="http://schemas.microsoft.com/office/drawing/2014/main" id="{131A929E-F80D-8B69-745F-654785499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>
                <a:extLst>
                  <a:ext uri="{FF2B5EF4-FFF2-40B4-BE49-F238E27FC236}">
                    <a16:creationId xmlns:a16="http://schemas.microsoft.com/office/drawing/2014/main" id="{CC386E94-D17A-9F8E-7671-DE8311F4A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1488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23D6390E-DAD1-3C0E-1AA8-EE299EC2C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BC3F098-5B48-0CB3-670C-096FB3874A4A}"/>
                </a:ext>
              </a:extLst>
            </p:cNvPr>
            <p:cNvCxnSpPr/>
            <p:nvPr/>
          </p:nvCxnSpPr>
          <p:spPr>
            <a:xfrm rot="5400000">
              <a:off x="5524570" y="3466813"/>
              <a:ext cx="68566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B6F64B1-368E-6375-9EC1-ADC382E6E8C3}"/>
                </a:ext>
              </a:extLst>
            </p:cNvPr>
            <p:cNvCxnSpPr/>
            <p:nvPr/>
          </p:nvCxnSpPr>
          <p:spPr>
            <a:xfrm rot="16200000" flipH="1">
              <a:off x="5511878" y="3225508"/>
              <a:ext cx="761845" cy="533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A737251E-AB85-BB10-51BB-9FF6F1625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309" y="4323973"/>
              <a:ext cx="3988592" cy="400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Equivalent linear temp. difference</a:t>
              </a:r>
            </a:p>
          </p:txBody>
        </p:sp>
      </p:grpSp>
      <p:grpSp>
        <p:nvGrpSpPr>
          <p:cNvPr id="27" name="Group 7">
            <a:extLst>
              <a:ext uri="{FF2B5EF4-FFF2-40B4-BE49-F238E27FC236}">
                <a16:creationId xmlns:a16="http://schemas.microsoft.com/office/drawing/2014/main" id="{5F375F46-C91B-392A-1150-CCFF301B14ED}"/>
              </a:ext>
            </a:extLst>
          </p:cNvPr>
          <p:cNvGrpSpPr>
            <a:grpSpLocks/>
          </p:cNvGrpSpPr>
          <p:nvPr/>
        </p:nvGrpSpPr>
        <p:grpSpPr bwMode="auto">
          <a:xfrm>
            <a:off x="1171077" y="4591349"/>
            <a:ext cx="2514600" cy="533400"/>
            <a:chOff x="1104" y="2784"/>
            <a:chExt cx="3216" cy="384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289BAD7D-AD4D-5974-3F6A-8EDCB5FCD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784"/>
              <a:ext cx="3216" cy="144"/>
            </a:xfrm>
            <a:custGeom>
              <a:avLst/>
              <a:gdLst>
                <a:gd name="T0" fmla="*/ 0 w 3216"/>
                <a:gd name="T1" fmla="*/ 0 h 144"/>
                <a:gd name="T2" fmla="*/ 1680 w 3216"/>
                <a:gd name="T3" fmla="*/ 144 h 144"/>
                <a:gd name="T4" fmla="*/ 3216 w 3216"/>
                <a:gd name="T5" fmla="*/ 0 h 144"/>
                <a:gd name="T6" fmla="*/ 0 60000 65536"/>
                <a:gd name="T7" fmla="*/ 0 60000 65536"/>
                <a:gd name="T8" fmla="*/ 0 60000 65536"/>
                <a:gd name="T9" fmla="*/ 0 w 3216"/>
                <a:gd name="T10" fmla="*/ 0 h 144"/>
                <a:gd name="T11" fmla="*/ 3216 w 321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6" h="144">
                  <a:moveTo>
                    <a:pt x="0" y="0"/>
                  </a:moveTo>
                  <a:cubicBezTo>
                    <a:pt x="572" y="72"/>
                    <a:pt x="1144" y="144"/>
                    <a:pt x="1680" y="144"/>
                  </a:cubicBezTo>
                  <a:cubicBezTo>
                    <a:pt x="2216" y="144"/>
                    <a:pt x="2716" y="72"/>
                    <a:pt x="321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F0F7A7A3-3827-0D6C-2348-1CFFF51C3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3024"/>
              <a:ext cx="3216" cy="144"/>
            </a:xfrm>
            <a:custGeom>
              <a:avLst/>
              <a:gdLst>
                <a:gd name="T0" fmla="*/ 0 w 3216"/>
                <a:gd name="T1" fmla="*/ 0 h 144"/>
                <a:gd name="T2" fmla="*/ 1680 w 3216"/>
                <a:gd name="T3" fmla="*/ 144 h 144"/>
                <a:gd name="T4" fmla="*/ 3216 w 3216"/>
                <a:gd name="T5" fmla="*/ 0 h 144"/>
                <a:gd name="T6" fmla="*/ 0 60000 65536"/>
                <a:gd name="T7" fmla="*/ 0 60000 65536"/>
                <a:gd name="T8" fmla="*/ 0 60000 65536"/>
                <a:gd name="T9" fmla="*/ 0 w 3216"/>
                <a:gd name="T10" fmla="*/ 0 h 144"/>
                <a:gd name="T11" fmla="*/ 3216 w 321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6" h="144">
                  <a:moveTo>
                    <a:pt x="0" y="0"/>
                  </a:moveTo>
                  <a:cubicBezTo>
                    <a:pt x="572" y="72"/>
                    <a:pt x="1144" y="144"/>
                    <a:pt x="1680" y="144"/>
                  </a:cubicBezTo>
                  <a:cubicBezTo>
                    <a:pt x="2216" y="144"/>
                    <a:pt x="2716" y="72"/>
                    <a:pt x="321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">
              <a:extLst>
                <a:ext uri="{FF2B5EF4-FFF2-40B4-BE49-F238E27FC236}">
                  <a16:creationId xmlns:a16="http://schemas.microsoft.com/office/drawing/2014/main" id="{3A156B71-B56A-5D6A-62C2-0C9090F11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78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1">
              <a:extLst>
                <a:ext uri="{FF2B5EF4-FFF2-40B4-BE49-F238E27FC236}">
                  <a16:creationId xmlns:a16="http://schemas.microsoft.com/office/drawing/2014/main" id="{02373FB7-41F9-1F52-408C-7872A2DD2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799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7">
            <a:extLst>
              <a:ext uri="{FF2B5EF4-FFF2-40B4-BE49-F238E27FC236}">
                <a16:creationId xmlns:a16="http://schemas.microsoft.com/office/drawing/2014/main" id="{59F5827E-70A2-473A-8CDF-F7A3194AB58A}"/>
              </a:ext>
            </a:extLst>
          </p:cNvPr>
          <p:cNvGrpSpPr>
            <a:grpSpLocks/>
          </p:cNvGrpSpPr>
          <p:nvPr/>
        </p:nvGrpSpPr>
        <p:grpSpPr bwMode="auto">
          <a:xfrm>
            <a:off x="8849516" y="4364804"/>
            <a:ext cx="2514600" cy="533400"/>
            <a:chOff x="1104" y="2784"/>
            <a:chExt cx="3216" cy="384"/>
          </a:xfrm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04753021-EBB9-9122-822F-6735F2B8E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784"/>
              <a:ext cx="3216" cy="144"/>
            </a:xfrm>
            <a:custGeom>
              <a:avLst/>
              <a:gdLst>
                <a:gd name="T0" fmla="*/ 0 w 3216"/>
                <a:gd name="T1" fmla="*/ 0 h 144"/>
                <a:gd name="T2" fmla="*/ 1680 w 3216"/>
                <a:gd name="T3" fmla="*/ 144 h 144"/>
                <a:gd name="T4" fmla="*/ 3216 w 3216"/>
                <a:gd name="T5" fmla="*/ 0 h 144"/>
                <a:gd name="T6" fmla="*/ 0 60000 65536"/>
                <a:gd name="T7" fmla="*/ 0 60000 65536"/>
                <a:gd name="T8" fmla="*/ 0 60000 65536"/>
                <a:gd name="T9" fmla="*/ 0 w 3216"/>
                <a:gd name="T10" fmla="*/ 0 h 144"/>
                <a:gd name="T11" fmla="*/ 3216 w 321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6" h="144">
                  <a:moveTo>
                    <a:pt x="0" y="0"/>
                  </a:moveTo>
                  <a:cubicBezTo>
                    <a:pt x="572" y="72"/>
                    <a:pt x="1144" y="144"/>
                    <a:pt x="1680" y="144"/>
                  </a:cubicBezTo>
                  <a:cubicBezTo>
                    <a:pt x="2216" y="144"/>
                    <a:pt x="2716" y="72"/>
                    <a:pt x="321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0F40E8E1-F5A2-A447-95DE-BC217E2A9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3024"/>
              <a:ext cx="3216" cy="144"/>
            </a:xfrm>
            <a:custGeom>
              <a:avLst/>
              <a:gdLst>
                <a:gd name="T0" fmla="*/ 0 w 3216"/>
                <a:gd name="T1" fmla="*/ 0 h 144"/>
                <a:gd name="T2" fmla="*/ 1680 w 3216"/>
                <a:gd name="T3" fmla="*/ 144 h 144"/>
                <a:gd name="T4" fmla="*/ 3216 w 3216"/>
                <a:gd name="T5" fmla="*/ 0 h 144"/>
                <a:gd name="T6" fmla="*/ 0 60000 65536"/>
                <a:gd name="T7" fmla="*/ 0 60000 65536"/>
                <a:gd name="T8" fmla="*/ 0 60000 65536"/>
                <a:gd name="T9" fmla="*/ 0 w 3216"/>
                <a:gd name="T10" fmla="*/ 0 h 144"/>
                <a:gd name="T11" fmla="*/ 3216 w 321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6" h="144">
                  <a:moveTo>
                    <a:pt x="0" y="0"/>
                  </a:moveTo>
                  <a:cubicBezTo>
                    <a:pt x="572" y="72"/>
                    <a:pt x="1144" y="144"/>
                    <a:pt x="1680" y="144"/>
                  </a:cubicBezTo>
                  <a:cubicBezTo>
                    <a:pt x="2216" y="144"/>
                    <a:pt x="2716" y="72"/>
                    <a:pt x="321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63E0DDE9-A89E-2612-7CA4-B48D05702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78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2EAED01F-0DAA-E01C-10C3-BBB895611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799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0E2E2E9-B23C-72CD-1FCC-86D64C27C011}"/>
              </a:ext>
            </a:extLst>
          </p:cNvPr>
          <p:cNvCxnSpPr>
            <a:cxnSpLocks/>
          </p:cNvCxnSpPr>
          <p:nvPr/>
        </p:nvCxnSpPr>
        <p:spPr>
          <a:xfrm>
            <a:off x="4674018" y="4062941"/>
            <a:ext cx="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D6ABD60-4869-6DA5-AA93-61B4EFDAB1D9}"/>
              </a:ext>
            </a:extLst>
          </p:cNvPr>
          <p:cNvCxnSpPr>
            <a:cxnSpLocks/>
          </p:cNvCxnSpPr>
          <p:nvPr/>
        </p:nvCxnSpPr>
        <p:spPr>
          <a:xfrm flipH="1">
            <a:off x="8021005" y="3932439"/>
            <a:ext cx="34332" cy="2704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Arrow 39">
            <a:extLst>
              <a:ext uri="{FF2B5EF4-FFF2-40B4-BE49-F238E27FC236}">
                <a16:creationId xmlns:a16="http://schemas.microsoft.com/office/drawing/2014/main" id="{656CBFBB-9C3D-668C-450F-7EF9B7CE4026}"/>
              </a:ext>
            </a:extLst>
          </p:cNvPr>
          <p:cNvSpPr/>
          <p:nvPr/>
        </p:nvSpPr>
        <p:spPr>
          <a:xfrm>
            <a:off x="6085325" y="5954052"/>
            <a:ext cx="762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CA52CE-59B2-8474-2736-CD9B89E5388B}"/>
              </a:ext>
            </a:extLst>
          </p:cNvPr>
          <p:cNvSpPr/>
          <p:nvPr/>
        </p:nvSpPr>
        <p:spPr>
          <a:xfrm>
            <a:off x="4936021" y="4729884"/>
            <a:ext cx="2804705" cy="61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40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A807-814B-C539-1417-5E8E8097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NCHRP 1-51: Consideration of thermal 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41E84-1133-7862-356C-5626C182F8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Thermal linearization is a procedure used to statistically eliminate the need to compute load repetitions as a function of temperature distribution, which significantly speeds up the stress calculation</a:t>
                </a:r>
              </a:p>
              <a:p>
                <a:r>
                  <a:rPr lang="en-US" b="1" dirty="0"/>
                  <a:t>AASHTO ME: </a:t>
                </a:r>
                <a:r>
                  <a:rPr lang="en-US" dirty="0"/>
                  <a:t>Monthly distribution of critical stress under standard loads,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Assumption: Interaction between traffic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US" dirty="0"/>
                  <a:t> is constant for all traffic loads (i.e., does not depend on stress distribution)</a:t>
                </a:r>
              </a:p>
              <a:p>
                <a:r>
                  <a:rPr lang="en-US" b="1" dirty="0"/>
                  <a:t>Modified procedure: </a:t>
                </a:r>
                <a:r>
                  <a:rPr lang="en-US" dirty="0"/>
                  <a:t>Considers distribution of stress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US" dirty="0"/>
                  <a:t> at the top/bottom surface (depending on direction of curling),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at some user-specified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41E84-1133-7862-356C-5626C182F8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0" t="-2857" r="-100" b="-2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627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7BE6393-ADBA-44FA-A563-B1348307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JPCP Fatigue cracking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E6963F-B3A6-4DC4-A4BC-B6FE5B248609}"/>
              </a:ext>
            </a:extLst>
          </p:cNvPr>
          <p:cNvSpPr/>
          <p:nvPr/>
        </p:nvSpPr>
        <p:spPr>
          <a:xfrm rot="19103200">
            <a:off x="5085345" y="4861560"/>
            <a:ext cx="2272312" cy="761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94C83370-295E-90F2-8A44-C9472E54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86200"/>
            <a:ext cx="270138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INPUTS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Layer thickness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Joint spacing/load transfer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Material properties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Climate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Traffic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en-US" sz="18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en-US" sz="18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Rectangle 56">
            <a:extLst>
              <a:ext uri="{FF2B5EF4-FFF2-40B4-BE49-F238E27FC236}">
                <a16:creationId xmlns:a16="http://schemas.microsoft.com/office/drawing/2014/main" id="{5D0F7746-B269-A769-0DE5-9810ACDA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612" y="1671635"/>
            <a:ext cx="2209800" cy="1376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Text Box 48">
            <a:extLst>
              <a:ext uri="{FF2B5EF4-FFF2-40B4-BE49-F238E27FC236}">
                <a16:creationId xmlns:a16="http://schemas.microsoft.com/office/drawing/2014/main" id="{C06B7E8C-11C0-CCB9-5418-512107C87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824038"/>
            <a:ext cx="1187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FATIGUE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DAMAGE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MODEL</a:t>
            </a:r>
          </a:p>
        </p:txBody>
      </p:sp>
      <p:sp>
        <p:nvSpPr>
          <p:cNvPr id="32" name="Text Box 54">
            <a:extLst>
              <a:ext uri="{FF2B5EF4-FFF2-40B4-BE49-F238E27FC236}">
                <a16:creationId xmlns:a16="http://schemas.microsoft.com/office/drawing/2014/main" id="{96B2AF3C-BA01-D148-747F-C0CBBC86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560" y="5384594"/>
            <a:ext cx="1733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CALIBRATION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WITH FIELD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DISTRESS</a:t>
            </a:r>
          </a:p>
        </p:txBody>
      </p:sp>
      <p:sp>
        <p:nvSpPr>
          <p:cNvPr id="33" name="Text Box 55">
            <a:extLst>
              <a:ext uri="{FF2B5EF4-FFF2-40B4-BE49-F238E27FC236}">
                <a16:creationId xmlns:a16="http://schemas.microsoft.com/office/drawing/2014/main" id="{3D2E2F24-1804-31A6-55EB-44E19E0F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237" y="5769658"/>
            <a:ext cx="1790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OUTPUTS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% Slabs cracked</a:t>
            </a:r>
          </a:p>
        </p:txBody>
      </p:sp>
      <p:sp>
        <p:nvSpPr>
          <p:cNvPr id="35" name="Text Box 57">
            <a:extLst>
              <a:ext uri="{FF2B5EF4-FFF2-40B4-BE49-F238E27FC236}">
                <a16:creationId xmlns:a16="http://schemas.microsoft.com/office/drawing/2014/main" id="{7C660AFC-2CCA-E9A5-7011-40F5E5347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440" y="1947919"/>
            <a:ext cx="324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36" name="Line 58">
            <a:extLst>
              <a:ext uri="{FF2B5EF4-FFF2-40B4-BE49-F238E27FC236}">
                <a16:creationId xmlns:a16="http://schemas.microsoft.com/office/drawing/2014/main" id="{2B724E96-14B5-BCD7-0EEB-A92DCD414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200400"/>
            <a:ext cx="0" cy="622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B70D64F5-4A51-0A6C-531C-DE05E95CB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184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60">
            <a:extLst>
              <a:ext uri="{FF2B5EF4-FFF2-40B4-BE49-F238E27FC236}">
                <a16:creationId xmlns:a16="http://schemas.microsoft.com/office/drawing/2014/main" id="{F3345270-1896-4237-3257-6518AF00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1844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61">
            <a:extLst>
              <a:ext uri="{FF2B5EF4-FFF2-40B4-BE49-F238E27FC236}">
                <a16:creationId xmlns:a16="http://schemas.microsoft.com/office/drawing/2014/main" id="{C27A676C-EF1B-0DE7-0C7A-26996CD3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52600"/>
            <a:ext cx="137160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" name="Line 62">
            <a:extLst>
              <a:ext uri="{FF2B5EF4-FFF2-40B4-BE49-F238E27FC236}">
                <a16:creationId xmlns:a16="http://schemas.microsoft.com/office/drawing/2014/main" id="{D84C2BDE-D1D2-EDCF-523B-5CB6B0AB90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11" y="3137308"/>
            <a:ext cx="13233" cy="20785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63">
            <a:extLst>
              <a:ext uri="{FF2B5EF4-FFF2-40B4-BE49-F238E27FC236}">
                <a16:creationId xmlns:a16="http://schemas.microsoft.com/office/drawing/2014/main" id="{28158674-B94A-47C4-3E5D-FB64F6A8D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5206794"/>
            <a:ext cx="1905000" cy="1271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" name="Line 65">
            <a:extLst>
              <a:ext uri="{FF2B5EF4-FFF2-40B4-BE49-F238E27FC236}">
                <a16:creationId xmlns:a16="http://schemas.microsoft.com/office/drawing/2014/main" id="{78198E11-B334-17F0-73D0-B2381F2D64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8075" y="6003925"/>
            <a:ext cx="190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67">
            <a:extLst>
              <a:ext uri="{FF2B5EF4-FFF2-40B4-BE49-F238E27FC236}">
                <a16:creationId xmlns:a16="http://schemas.microsoft.com/office/drawing/2014/main" id="{207DED71-55A9-9128-C1A2-A73075034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304800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" name="Text Box 68">
            <a:extLst>
              <a:ext uri="{FF2B5EF4-FFF2-40B4-BE49-F238E27FC236}">
                <a16:creationId xmlns:a16="http://schemas.microsoft.com/office/drawing/2014/main" id="{AC9AFA6A-6E23-4C69-E394-D4F209C4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01361"/>
            <a:ext cx="297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Traffic- load spectra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Climate – moist. &amp; temp. distributions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Temporal material properties</a:t>
            </a:r>
          </a:p>
        </p:txBody>
      </p:sp>
      <p:sp>
        <p:nvSpPr>
          <p:cNvPr id="46" name="Rectangle 69">
            <a:extLst>
              <a:ext uri="{FF2B5EF4-FFF2-40B4-BE49-F238E27FC236}">
                <a16:creationId xmlns:a16="http://schemas.microsoft.com/office/drawing/2014/main" id="{DEB24DDE-9844-796C-39E9-A07B61DE496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45737" y="1713706"/>
            <a:ext cx="233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PROCESSED INPUTS</a:t>
            </a:r>
          </a:p>
        </p:txBody>
      </p:sp>
      <p:sp>
        <p:nvSpPr>
          <p:cNvPr id="47" name="Line 71">
            <a:extLst>
              <a:ext uri="{FF2B5EF4-FFF2-40B4-BE49-F238E27FC236}">
                <a16:creationId xmlns:a16="http://schemas.microsoft.com/office/drawing/2014/main" id="{5390E5A4-888F-6161-7D18-363AFF6D68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286000"/>
            <a:ext cx="838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47">
            <a:extLst>
              <a:ext uri="{FF2B5EF4-FFF2-40B4-BE49-F238E27FC236}">
                <a16:creationId xmlns:a16="http://schemas.microsoft.com/office/drawing/2014/main" id="{F4D45ED0-3DCE-CD9B-F5DA-AF5922CED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793" y="2098675"/>
            <a:ext cx="168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STRUCTURAL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48126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DFB1-BAF7-8AAE-9962-9FAA82B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JPCP Fatigue cracking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4DEF-D532-7B19-1716-260D7ACAA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8800"/>
            <a:ext cx="11506200" cy="44820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Guide for ME Design of New and Rehabilitated Pavement Structures - Final Report (March 2004)</a:t>
            </a:r>
          </a:p>
          <a:p>
            <a:r>
              <a:rPr lang="en-US" sz="2400" dirty="0"/>
              <a:t>Part 2. Chapter 2 Materials</a:t>
            </a:r>
          </a:p>
          <a:p>
            <a:r>
              <a:rPr lang="en-US" sz="2400" dirty="0"/>
              <a:t>Part 3. Chapter 4 Design of New and Reconstructed Rigid Pavements</a:t>
            </a:r>
          </a:p>
          <a:p>
            <a:r>
              <a:rPr lang="en-US" sz="2400" dirty="0"/>
              <a:t>Appendix KK </a:t>
            </a:r>
          </a:p>
          <a:p>
            <a:r>
              <a:rPr lang="en-US" sz="2400" dirty="0"/>
              <a:t>Appendix QQ Structural response models for Rigid Pavements</a:t>
            </a:r>
          </a:p>
          <a:p>
            <a:pPr marL="0" indent="0">
              <a:buNone/>
            </a:pPr>
            <a:r>
              <a:rPr lang="en-US" sz="2400" b="1" dirty="0"/>
              <a:t>NCHRP 20-07 Final Report (2014)</a:t>
            </a:r>
          </a:p>
          <a:p>
            <a:r>
              <a:rPr lang="en-US" sz="2400" dirty="0"/>
              <a:t>CTE </a:t>
            </a:r>
            <a:r>
              <a:rPr lang="en-US" sz="2400" dirty="0" err="1"/>
              <a:t>recal</a:t>
            </a:r>
            <a:r>
              <a:rPr lang="en-US" sz="2400" dirty="0"/>
              <a:t>.; Task 327 national calibration </a:t>
            </a:r>
            <a:r>
              <a:rPr lang="en-US" sz="2400" dirty="0" err="1"/>
              <a:t>coeff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b="1" dirty="0"/>
              <a:t>NCHRP 1-51 Final Report (2017)</a:t>
            </a:r>
          </a:p>
          <a:p>
            <a:r>
              <a:rPr lang="en-US" sz="2400" dirty="0"/>
              <a:t>Slab-base interaction</a:t>
            </a:r>
          </a:p>
        </p:txBody>
      </p:sp>
    </p:spTree>
    <p:extLst>
      <p:ext uri="{BB962C8B-B14F-4D97-AF65-F5344CB8AC3E}">
        <p14:creationId xmlns:p14="http://schemas.microsoft.com/office/powerpoint/2010/main" val="1070363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model: critical load for bottom-up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75BF87-EC2D-C115-76CA-D575FC27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41019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F3BFC0-B090-C776-DF4F-FEB4BC25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609" y="1600200"/>
            <a:ext cx="8544782" cy="45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94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model: critical loading for top-down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75BF87-EC2D-C115-76CA-D575FC27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41019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F9B8F-16BE-0076-902C-C37231818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133600"/>
            <a:ext cx="9288780" cy="43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1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model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75BF87-EC2D-C115-76CA-D575FC27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41019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219">
            <a:extLst>
              <a:ext uri="{FF2B5EF4-FFF2-40B4-BE49-F238E27FC236}">
                <a16:creationId xmlns:a16="http://schemas.microsoft.com/office/drawing/2014/main" id="{8E93A46B-B7E3-40DE-7B65-66908ED180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4" t="44060" r="67751" b="40474"/>
          <a:stretch/>
        </p:blipFill>
        <p:spPr>
          <a:xfrm>
            <a:off x="152400" y="1487226"/>
            <a:ext cx="7023141" cy="4929705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612CF-FD52-61C0-B0F4-2594A94D9D5C}"/>
              </a:ext>
            </a:extLst>
          </p:cNvPr>
          <p:cNvSpPr txBox="1"/>
          <p:nvPr/>
        </p:nvSpPr>
        <p:spPr>
          <a:xfrm>
            <a:off x="1231941" y="5791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ISLAB –calculate stress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23202A-6B6E-092A-4A24-29A44AACEFB5}"/>
              </a:ext>
            </a:extLst>
          </p:cNvPr>
          <p:cNvSpPr/>
          <p:nvPr/>
        </p:nvSpPr>
        <p:spPr>
          <a:xfrm>
            <a:off x="3397270" y="1783588"/>
            <a:ext cx="533400" cy="2554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0AB28D-9B44-6C31-CC1D-8EEB4EB259ED}"/>
              </a:ext>
            </a:extLst>
          </p:cNvPr>
          <p:cNvSpPr txBox="1"/>
          <p:nvPr/>
        </p:nvSpPr>
        <p:spPr>
          <a:xfrm>
            <a:off x="7924800" y="2390278"/>
            <a:ext cx="4038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Stress calculated for each axle and load combination based on temporal gradients, PCC properties, k-values….</a:t>
            </a:r>
          </a:p>
        </p:txBody>
      </p:sp>
    </p:spTree>
    <p:extLst>
      <p:ext uri="{BB962C8B-B14F-4D97-AF65-F5344CB8AC3E}">
        <p14:creationId xmlns:p14="http://schemas.microsoft.com/office/powerpoint/2010/main" val="1827486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8947-27DD-4345-31ED-4D60F3AB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NCHRP 1-51: Consideration of slab-base interface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1F635E-0F92-18BF-4BF7-22FEF426A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Original AASHTO ME: </a:t>
                </a:r>
                <a:r>
                  <a:rPr lang="en-US" dirty="0"/>
                  <a:t>bonded and unbonded only</a:t>
                </a:r>
              </a:p>
              <a:p>
                <a:r>
                  <a:rPr lang="en-US" b="1" dirty="0"/>
                  <a:t>Modified procedure: </a:t>
                </a:r>
                <a:r>
                  <a:rPr lang="en-US" b="1" dirty="0">
                    <a:solidFill>
                      <a:schemeClr val="accent3"/>
                    </a:solidFill>
                  </a:rPr>
                  <a:t>coefficient of friction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used to account for partial bonding between slab and base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1F635E-0F92-18BF-4BF7-22FEF426A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0" t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2BFF3AF-291A-9C7C-07AC-524BD34E6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81" t="20880" r="20714" b="31667"/>
          <a:stretch/>
        </p:blipFill>
        <p:spPr>
          <a:xfrm>
            <a:off x="5486400" y="3429000"/>
            <a:ext cx="5433906" cy="33961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8C0E0C-5D0B-F9EC-4959-33A3185FA653}"/>
              </a:ext>
            </a:extLst>
          </p:cNvPr>
          <p:cNvSpPr/>
          <p:nvPr/>
        </p:nvSpPr>
        <p:spPr>
          <a:xfrm>
            <a:off x="5638800" y="4558145"/>
            <a:ext cx="502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B070A32-928A-B31D-3AF3-158F3EC256A0}"/>
              </a:ext>
            </a:extLst>
          </p:cNvPr>
          <p:cNvSpPr/>
          <p:nvPr/>
        </p:nvSpPr>
        <p:spPr>
          <a:xfrm>
            <a:off x="4495800" y="44196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97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8947-27DD-4345-31ED-4D60F3AB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NCHRP 1-51: Consideration of slab-base interface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1F635E-0F92-18BF-4BF7-22FEF426A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13958"/>
                <a:ext cx="12192000" cy="509164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Coefficient of friction,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/>
                  <a:t> non-</a:t>
                </a:r>
                <a:r>
                  <a:rPr lang="en-US" b="1" dirty="0" err="1"/>
                  <a:t>dimensionalized</a:t>
                </a:r>
                <a:r>
                  <a:rPr lang="en-US" b="1" dirty="0"/>
                  <a:t> as: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b="0" dirty="0"/>
                  <a:t> = elastic modulus</a:t>
                </a:r>
              </a:p>
              <a:p>
                <a:pPr marL="0" indent="0">
                  <a:buNone/>
                </a:pPr>
                <a:r>
                  <a:rPr lang="en-US" sz="2600" b="0" dirty="0"/>
                  <a:t>	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b="0" dirty="0"/>
                  <a:t> = thickness </a:t>
                </a:r>
              </a:p>
              <a:p>
                <a:pPr marL="0" indent="0">
                  <a:buNone/>
                </a:pPr>
                <a:r>
                  <a:rPr lang="en-US" b="0" dirty="0"/>
                  <a:t>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using </a:t>
                </a:r>
                <a:r>
                  <a:rPr lang="en-US" dirty="0" err="1"/>
                  <a:t>backcalculation</a:t>
                </a:r>
                <a:r>
                  <a:rPr lang="en-US" dirty="0"/>
                  <a:t> procedure</a:t>
                </a:r>
              </a:p>
              <a:p>
                <a:pPr lvl="2"/>
                <a:r>
                  <a:rPr lang="en-US" dirty="0"/>
                  <a:t>low values </a:t>
                </a:r>
                <a:r>
                  <a:rPr lang="en-US" dirty="0">
                    <a:sym typeface="Wingdings" panose="05000000000000000000" pitchFamily="2" charset="2"/>
                  </a:rPr>
                  <a:t> unbonded</a:t>
                </a:r>
              </a:p>
              <a:p>
                <a:pPr lvl="2"/>
                <a:r>
                  <a:rPr lang="en-US" dirty="0">
                    <a:sym typeface="Wingdings" panose="05000000000000000000" pitchFamily="2" charset="2"/>
                  </a:rPr>
                  <a:t>intermediate values  partially bonded</a:t>
                </a:r>
              </a:p>
              <a:p>
                <a:pPr lvl="2"/>
                <a:r>
                  <a:rPr lang="en-US" dirty="0">
                    <a:sym typeface="Wingdings" panose="05000000000000000000" pitchFamily="2" charset="2"/>
                  </a:rPr>
                  <a:t>high values  bonded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incorporated into effective layer thickness to be used in the usual Pavement ME procedure to evaluate stresses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1F635E-0F92-18BF-4BF7-22FEF426A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13958"/>
                <a:ext cx="12192000" cy="5091641"/>
              </a:xfrm>
              <a:blipFill>
                <a:blip r:embed="rId2"/>
                <a:stretch>
                  <a:fillRect l="-1150" t="-3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867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E8C5E-3CB0-9FD0-8B86-833E7C76D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NCHRP 1-51: Consideration of slab-base interface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873F5-4F7F-F6D0-DE6A-0785E5357D5E}"/>
              </a:ext>
            </a:extLst>
          </p:cNvPr>
          <p:cNvSpPr txBox="1">
            <a:spLocks/>
          </p:cNvSpPr>
          <p:nvPr/>
        </p:nvSpPr>
        <p:spPr>
          <a:xfrm>
            <a:off x="685800" y="16764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  <a:defRPr sz="3200" kern="1200" baseline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buFont typeface="Franklin Gothic Demi Cond" panose="020B0706030402020204" pitchFamily="34" charset="0"/>
              <a:buChar char="»"/>
              <a:defRPr sz="2800" b="0" i="0" u="none" kern="1200" baseline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buFont typeface="Arial" panose="020B0604020202020204" pitchFamily="34" charset="0"/>
              <a:buChar char="•"/>
              <a:defRPr sz="2400" kern="1200" baseline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120000"/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120000"/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Bond deterioration model: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D3A02-110D-628C-8302-AE1C517E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67" y="2563208"/>
            <a:ext cx="4952866" cy="2389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0964C6-89A5-6CBD-BAA8-EA715286566D}"/>
                  </a:ext>
                </a:extLst>
              </p:cNvPr>
              <p:cNvSpPr txBox="1"/>
              <p:nvPr/>
            </p:nvSpPr>
            <p:spPr>
              <a:xfrm>
                <a:off x="1981200" y="5105400"/>
                <a:ext cx="9869129" cy="172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= non-dimensional friction coefficient in year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= temperature range in month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of year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=  calibration parameters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=  </a:t>
                </a:r>
                <a:r>
                  <a:rPr lang="en-US" sz="2000" b="0" dirty="0">
                    <a:latin typeface="Cambria Math" panose="02040503050406030204" pitchFamily="18" charset="0"/>
                  </a:rPr>
                  <a:t>300</a:t>
                </a:r>
                <a:endParaRPr lang="en-US" sz="20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= 0.1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0964C6-89A5-6CBD-BAA8-EA7152865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05400"/>
                <a:ext cx="9869129" cy="1728871"/>
              </a:xfrm>
              <a:prstGeom prst="rect">
                <a:avLst/>
              </a:prstGeom>
              <a:blipFill>
                <a:blip r:embed="rId4"/>
                <a:stretch>
                  <a:fillRect l="-309" t="-2120" b="-5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275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model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75BF87-EC2D-C115-76CA-D575FC27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9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219">
            <a:extLst>
              <a:ext uri="{FF2B5EF4-FFF2-40B4-BE49-F238E27FC236}">
                <a16:creationId xmlns:a16="http://schemas.microsoft.com/office/drawing/2014/main" id="{8E93A46B-B7E3-40DE-7B65-66908ED180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4" t="44060" r="67751" b="40474"/>
          <a:stretch/>
        </p:blipFill>
        <p:spPr>
          <a:xfrm>
            <a:off x="2453962" y="1600200"/>
            <a:ext cx="7023141" cy="4929705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612CF-FD52-61C0-B0F4-2594A94D9D5C}"/>
              </a:ext>
            </a:extLst>
          </p:cNvPr>
          <p:cNvSpPr txBox="1"/>
          <p:nvPr/>
        </p:nvSpPr>
        <p:spPr>
          <a:xfrm>
            <a:off x="3794438" y="5870357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ISLAB –calculate stress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Requires about 1 million analyses a year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23202A-6B6E-092A-4A24-29A44AACEFB5}"/>
              </a:ext>
            </a:extLst>
          </p:cNvPr>
          <p:cNvSpPr/>
          <p:nvPr/>
        </p:nvSpPr>
        <p:spPr>
          <a:xfrm>
            <a:off x="5698832" y="1882063"/>
            <a:ext cx="533400" cy="2554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85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model- Bottom-up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75BF87-EC2D-C115-76CA-D575FC27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9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219">
            <a:extLst>
              <a:ext uri="{FF2B5EF4-FFF2-40B4-BE49-F238E27FC236}">
                <a16:creationId xmlns:a16="http://schemas.microsoft.com/office/drawing/2014/main" id="{8E93A46B-B7E3-40DE-7B65-66908ED180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4" t="44060" r="67751" b="40474"/>
          <a:stretch/>
        </p:blipFill>
        <p:spPr>
          <a:xfrm>
            <a:off x="199301" y="1591644"/>
            <a:ext cx="2635733" cy="1850082"/>
          </a:xfrm>
          <a:noFill/>
        </p:spPr>
      </p:pic>
      <p:sp>
        <p:nvSpPr>
          <p:cNvPr id="10" name="Flowchart: Multidocument 9">
            <a:extLst>
              <a:ext uri="{FF2B5EF4-FFF2-40B4-BE49-F238E27FC236}">
                <a16:creationId xmlns:a16="http://schemas.microsoft.com/office/drawing/2014/main" id="{55FFFB61-5262-4E96-AFD0-2F1024B9AF95}"/>
              </a:ext>
            </a:extLst>
          </p:cNvPr>
          <p:cNvSpPr/>
          <p:nvPr/>
        </p:nvSpPr>
        <p:spPr>
          <a:xfrm>
            <a:off x="9478099" y="4055240"/>
            <a:ext cx="2514600" cy="1371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21FB3-1DB5-F2A6-69D1-753D6D7A4B8E}"/>
              </a:ext>
            </a:extLst>
          </p:cNvPr>
          <p:cNvSpPr txBox="1"/>
          <p:nvPr/>
        </p:nvSpPr>
        <p:spPr>
          <a:xfrm>
            <a:off x="9761999" y="451940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73D9292D-BD7A-1EE6-7A28-E98BF7FCF85A}"/>
              </a:ext>
            </a:extLst>
          </p:cNvPr>
          <p:cNvSpPr/>
          <p:nvPr/>
        </p:nvSpPr>
        <p:spPr>
          <a:xfrm rot="785644">
            <a:off x="6445689" y="1709176"/>
            <a:ext cx="4863982" cy="1322689"/>
          </a:xfrm>
          <a:prstGeom prst="curved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3020C-042C-F8EC-17CC-4A2EA3ED22CC}"/>
              </a:ext>
            </a:extLst>
          </p:cNvPr>
          <p:cNvSpPr txBox="1"/>
          <p:nvPr/>
        </p:nvSpPr>
        <p:spPr>
          <a:xfrm>
            <a:off x="10392499" y="3388824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23202A-6B6E-092A-4A24-29A44AACEFB5}"/>
              </a:ext>
            </a:extLst>
          </p:cNvPr>
          <p:cNvSpPr/>
          <p:nvPr/>
        </p:nvSpPr>
        <p:spPr>
          <a:xfrm>
            <a:off x="1412388" y="1631730"/>
            <a:ext cx="340212" cy="2732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B876E6-3D84-4425-6E7F-6DFB51311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65" y="2904156"/>
            <a:ext cx="7262996" cy="38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57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model- Top-down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75BF87-EC2D-C115-76CA-D575FC27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9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219">
            <a:extLst>
              <a:ext uri="{FF2B5EF4-FFF2-40B4-BE49-F238E27FC236}">
                <a16:creationId xmlns:a16="http://schemas.microsoft.com/office/drawing/2014/main" id="{8E93A46B-B7E3-40DE-7B65-66908ED180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4" t="44060" r="67751" b="40474"/>
          <a:stretch/>
        </p:blipFill>
        <p:spPr>
          <a:xfrm>
            <a:off x="199301" y="1591644"/>
            <a:ext cx="2635733" cy="1850082"/>
          </a:xfrm>
          <a:noFill/>
        </p:spPr>
      </p:pic>
      <p:sp>
        <p:nvSpPr>
          <p:cNvPr id="10" name="Flowchart: Multidocument 9">
            <a:extLst>
              <a:ext uri="{FF2B5EF4-FFF2-40B4-BE49-F238E27FC236}">
                <a16:creationId xmlns:a16="http://schemas.microsoft.com/office/drawing/2014/main" id="{55FFFB61-5262-4E96-AFD0-2F1024B9AF95}"/>
              </a:ext>
            </a:extLst>
          </p:cNvPr>
          <p:cNvSpPr/>
          <p:nvPr/>
        </p:nvSpPr>
        <p:spPr>
          <a:xfrm>
            <a:off x="9478099" y="4055240"/>
            <a:ext cx="2514600" cy="1371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21FB3-1DB5-F2A6-69D1-753D6D7A4B8E}"/>
              </a:ext>
            </a:extLst>
          </p:cNvPr>
          <p:cNvSpPr txBox="1"/>
          <p:nvPr/>
        </p:nvSpPr>
        <p:spPr>
          <a:xfrm>
            <a:off x="9761999" y="451940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73D9292D-BD7A-1EE6-7A28-E98BF7FCF85A}"/>
              </a:ext>
            </a:extLst>
          </p:cNvPr>
          <p:cNvSpPr/>
          <p:nvPr/>
        </p:nvSpPr>
        <p:spPr>
          <a:xfrm rot="785644">
            <a:off x="6445689" y="1709176"/>
            <a:ext cx="4863982" cy="1322689"/>
          </a:xfrm>
          <a:prstGeom prst="curved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3020C-042C-F8EC-17CC-4A2EA3ED22CC}"/>
              </a:ext>
            </a:extLst>
          </p:cNvPr>
          <p:cNvSpPr txBox="1"/>
          <p:nvPr/>
        </p:nvSpPr>
        <p:spPr>
          <a:xfrm>
            <a:off x="10392499" y="3388824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23202A-6B6E-092A-4A24-29A44AACEFB5}"/>
              </a:ext>
            </a:extLst>
          </p:cNvPr>
          <p:cNvSpPr/>
          <p:nvPr/>
        </p:nvSpPr>
        <p:spPr>
          <a:xfrm>
            <a:off x="1412388" y="1631730"/>
            <a:ext cx="340212" cy="2732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08304-DD85-2F6A-CB94-F1647DD62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18" y="2904156"/>
            <a:ext cx="7530655" cy="39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41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1060"/>
            <a:ext cx="12192000" cy="1428750"/>
          </a:xfrm>
        </p:spPr>
        <p:txBody>
          <a:bodyPr/>
          <a:lstStyle/>
          <a:p>
            <a:r>
              <a:rPr lang="en-US" dirty="0"/>
              <a:t>Structural model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75BF87-EC2D-C115-76CA-D575FC27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2" y="23305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DDAA5C7-1FB2-21E4-5353-B7A5DEBAC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t="2980" r="55737" b="66111"/>
          <a:stretch/>
        </p:blipFill>
        <p:spPr bwMode="auto">
          <a:xfrm>
            <a:off x="4558045" y="2366176"/>
            <a:ext cx="2133600" cy="151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590A1B-8E89-0FB4-A662-211AB3090F5B}"/>
              </a:ext>
            </a:extLst>
          </p:cNvPr>
          <p:cNvSpPr txBox="1"/>
          <p:nvPr/>
        </p:nvSpPr>
        <p:spPr>
          <a:xfrm>
            <a:off x="838200" y="4175039"/>
            <a:ext cx="25006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Stress database</a:t>
            </a:r>
          </a:p>
        </p:txBody>
      </p:sp>
      <p:sp>
        <p:nvSpPr>
          <p:cNvPr id="10" name="Flowchart: Multidocument 9">
            <a:extLst>
              <a:ext uri="{FF2B5EF4-FFF2-40B4-BE49-F238E27FC236}">
                <a16:creationId xmlns:a16="http://schemas.microsoft.com/office/drawing/2014/main" id="{55FFFB61-5262-4E96-AFD0-2F1024B9AF95}"/>
              </a:ext>
            </a:extLst>
          </p:cNvPr>
          <p:cNvSpPr/>
          <p:nvPr/>
        </p:nvSpPr>
        <p:spPr>
          <a:xfrm>
            <a:off x="1066800" y="2278366"/>
            <a:ext cx="1905000" cy="160046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3020C-042C-F8EC-17CC-4A2EA3ED22CC}"/>
              </a:ext>
            </a:extLst>
          </p:cNvPr>
          <p:cNvSpPr txBox="1"/>
          <p:nvPr/>
        </p:nvSpPr>
        <p:spPr>
          <a:xfrm>
            <a:off x="1261907" y="2946844"/>
            <a:ext cx="1241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425F33F-94C4-4B3A-6056-C98930AA3961}"/>
              </a:ext>
            </a:extLst>
          </p:cNvPr>
          <p:cNvSpPr/>
          <p:nvPr/>
        </p:nvSpPr>
        <p:spPr>
          <a:xfrm>
            <a:off x="3338845" y="2603234"/>
            <a:ext cx="914400" cy="761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3C76F98-9D4E-3726-48E6-48D3DF2177EF}"/>
              </a:ext>
            </a:extLst>
          </p:cNvPr>
          <p:cNvSpPr/>
          <p:nvPr/>
        </p:nvSpPr>
        <p:spPr>
          <a:xfrm>
            <a:off x="6572530" y="2745205"/>
            <a:ext cx="914400" cy="761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F6294F-C597-4202-BF39-59E8BB8C2F36}"/>
              </a:ext>
            </a:extLst>
          </p:cNvPr>
          <p:cNvSpPr txBox="1"/>
          <p:nvPr/>
        </p:nvSpPr>
        <p:spPr>
          <a:xfrm>
            <a:off x="8382002" y="4451172"/>
            <a:ext cx="2819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Predictive Models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DBC891-8F83-DB2E-6737-545D3F9EF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221" y="2278366"/>
            <a:ext cx="3488652" cy="18119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5A1CE4-9615-9742-A5C5-7328CE9A5D99}"/>
              </a:ext>
            </a:extLst>
          </p:cNvPr>
          <p:cNvSpPr txBox="1"/>
          <p:nvPr/>
        </p:nvSpPr>
        <p:spPr>
          <a:xfrm>
            <a:off x="4247342" y="1890409"/>
            <a:ext cx="3239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https://datascience.foundation/sciencewhitepaper/understanding-buzzwords-in-data-science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7E6260-E55D-89B5-1886-0907777D47BD}"/>
              </a:ext>
            </a:extLst>
          </p:cNvPr>
          <p:cNvSpPr txBox="1"/>
          <p:nvPr/>
        </p:nvSpPr>
        <p:spPr>
          <a:xfrm>
            <a:off x="8534400" y="1961225"/>
            <a:ext cx="3488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https://www.digitaltrends.com/cool-tech/what-is-an-artificial-neural-network/</a:t>
            </a:r>
          </a:p>
        </p:txBody>
      </p:sp>
    </p:spTree>
    <p:extLst>
      <p:ext uri="{BB962C8B-B14F-4D97-AF65-F5344CB8AC3E}">
        <p14:creationId xmlns:p14="http://schemas.microsoft.com/office/powerpoint/2010/main" val="329335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62752F2-B40A-76A4-A3B8-C9A90CB96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Stresses due to friction</a:t>
            </a:r>
          </a:p>
        </p:txBody>
      </p:sp>
      <p:sp>
        <p:nvSpPr>
          <p:cNvPr id="3118" name="Rectangle 7">
            <a:extLst>
              <a:ext uri="{FF2B5EF4-FFF2-40B4-BE49-F238E27FC236}">
                <a16:creationId xmlns:a16="http://schemas.microsoft.com/office/drawing/2014/main" id="{9B02A13B-A3C3-B5B0-8617-1F02045BB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4909457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9" name="Line 9">
            <a:extLst>
              <a:ext uri="{FF2B5EF4-FFF2-40B4-BE49-F238E27FC236}">
                <a16:creationId xmlns:a16="http://schemas.microsoft.com/office/drawing/2014/main" id="{7913B163-E31B-BB6B-0650-357D669399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38457" y="1828800"/>
            <a:ext cx="133894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12">
            <a:extLst>
              <a:ext uri="{FF2B5EF4-FFF2-40B4-BE49-F238E27FC236}">
                <a16:creationId xmlns:a16="http://schemas.microsoft.com/office/drawing/2014/main" id="{1FD718FF-7A89-98B5-7931-207A62689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1828800"/>
            <a:ext cx="133894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Line 13">
            <a:extLst>
              <a:ext uri="{FF2B5EF4-FFF2-40B4-BE49-F238E27FC236}">
                <a16:creationId xmlns:a16="http://schemas.microsoft.com/office/drawing/2014/main" id="{34F47704-C37F-3686-371B-FB3725B196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67943" y="1828800"/>
            <a:ext cx="49094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Line 15">
            <a:extLst>
              <a:ext uri="{FF2B5EF4-FFF2-40B4-BE49-F238E27FC236}">
                <a16:creationId xmlns:a16="http://schemas.microsoft.com/office/drawing/2014/main" id="{C9BA8BF6-04DE-58C9-71C5-D7B3F4D52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00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Text Box 18">
            <a:extLst>
              <a:ext uri="{FF2B5EF4-FFF2-40B4-BE49-F238E27FC236}">
                <a16:creationId xmlns:a16="http://schemas.microsoft.com/office/drawing/2014/main" id="{3D0DEC38-81DD-ED21-7726-699CBAF8E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95601"/>
            <a:ext cx="6873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 L</a:t>
            </a:r>
          </a:p>
        </p:txBody>
      </p:sp>
      <p:grpSp>
        <p:nvGrpSpPr>
          <p:cNvPr id="3078" name="Group 58">
            <a:extLst>
              <a:ext uri="{FF2B5EF4-FFF2-40B4-BE49-F238E27FC236}">
                <a16:creationId xmlns:a16="http://schemas.microsoft.com/office/drawing/2014/main" id="{04735205-565A-8811-D0CD-F41275C135AC}"/>
              </a:ext>
            </a:extLst>
          </p:cNvPr>
          <p:cNvGrpSpPr>
            <a:grpSpLocks/>
          </p:cNvGrpSpPr>
          <p:nvPr/>
        </p:nvGrpSpPr>
        <p:grpSpPr bwMode="auto">
          <a:xfrm>
            <a:off x="3395663" y="2819400"/>
            <a:ext cx="4953000" cy="0"/>
            <a:chOff x="1179" y="1776"/>
            <a:chExt cx="3120" cy="0"/>
          </a:xfrm>
        </p:grpSpPr>
        <p:sp>
          <p:nvSpPr>
            <p:cNvPr id="3107" name="Line 20">
              <a:extLst>
                <a:ext uri="{FF2B5EF4-FFF2-40B4-BE49-F238E27FC236}">
                  <a16:creationId xmlns:a16="http://schemas.microsoft.com/office/drawing/2014/main" id="{BDB57A8E-1606-0BAE-DCF5-85FB15C70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5" y="1776"/>
              <a:ext cx="240" cy="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Line 21">
              <a:extLst>
                <a:ext uri="{FF2B5EF4-FFF2-40B4-BE49-F238E27FC236}">
                  <a16:creationId xmlns:a16="http://schemas.microsoft.com/office/drawing/2014/main" id="{0AF4E302-D755-2B5A-8AD8-83AD8672F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1" y="1776"/>
              <a:ext cx="240" cy="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22">
              <a:extLst>
                <a:ext uri="{FF2B5EF4-FFF2-40B4-BE49-F238E27FC236}">
                  <a16:creationId xmlns:a16="http://schemas.microsoft.com/office/drawing/2014/main" id="{A41903B5-EEC9-B3C3-B4F4-566A90FD4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5" y="1776"/>
              <a:ext cx="240" cy="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23">
              <a:extLst>
                <a:ext uri="{FF2B5EF4-FFF2-40B4-BE49-F238E27FC236}">
                  <a16:creationId xmlns:a16="http://schemas.microsoft.com/office/drawing/2014/main" id="{D9388B74-16AE-7C1C-E284-F19676CDB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" y="1776"/>
              <a:ext cx="240" cy="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24">
              <a:extLst>
                <a:ext uri="{FF2B5EF4-FFF2-40B4-BE49-F238E27FC236}">
                  <a16:creationId xmlns:a16="http://schemas.microsoft.com/office/drawing/2014/main" id="{53DDBED8-86BA-604B-3199-D24608891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9" y="1776"/>
              <a:ext cx="240" cy="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12" name="Group 30">
              <a:extLst>
                <a:ext uri="{FF2B5EF4-FFF2-40B4-BE49-F238E27FC236}">
                  <a16:creationId xmlns:a16="http://schemas.microsoft.com/office/drawing/2014/main" id="{EFC79655-F9C0-F377-FBD4-26BB7E33FBB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763" y="1776"/>
              <a:ext cx="1536" cy="0"/>
              <a:chOff x="1296" y="1872"/>
              <a:chExt cx="1536" cy="0"/>
            </a:xfrm>
          </p:grpSpPr>
          <p:sp>
            <p:nvSpPr>
              <p:cNvPr id="3113" name="Line 25">
                <a:extLst>
                  <a:ext uri="{FF2B5EF4-FFF2-40B4-BE49-F238E27FC236}">
                    <a16:creationId xmlns:a16="http://schemas.microsoft.com/office/drawing/2014/main" id="{8931D66C-6B95-4E02-1D2D-38FFFDBE7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Line 26">
                <a:extLst>
                  <a:ext uri="{FF2B5EF4-FFF2-40B4-BE49-F238E27FC236}">
                    <a16:creationId xmlns:a16="http://schemas.microsoft.com/office/drawing/2014/main" id="{1EBEDDC3-2B12-2621-0469-DDE6576A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18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Line 27">
                <a:extLst>
                  <a:ext uri="{FF2B5EF4-FFF2-40B4-BE49-F238E27FC236}">
                    <a16:creationId xmlns:a16="http://schemas.microsoft.com/office/drawing/2014/main" id="{5408D537-5467-BF5D-AC33-A7B269F97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2" y="18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Line 28">
                <a:extLst>
                  <a:ext uri="{FF2B5EF4-FFF2-40B4-BE49-F238E27FC236}">
                    <a16:creationId xmlns:a16="http://schemas.microsoft.com/office/drawing/2014/main" id="{9C576E88-8AF3-E1B1-2BDD-F1506FDDE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6" y="18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Line 29">
                <a:extLst>
                  <a:ext uri="{FF2B5EF4-FFF2-40B4-BE49-F238E27FC236}">
                    <a16:creationId xmlns:a16="http://schemas.microsoft.com/office/drawing/2014/main" id="{EA011454-269B-1265-C89F-2C47C00A9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8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79" name="Group 35">
            <a:extLst>
              <a:ext uri="{FF2B5EF4-FFF2-40B4-BE49-F238E27FC236}">
                <a16:creationId xmlns:a16="http://schemas.microsoft.com/office/drawing/2014/main" id="{3721F3A9-0A4A-86D4-9135-F50033818A09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886200"/>
            <a:ext cx="2438400" cy="1117600"/>
            <a:chOff x="1200" y="2448"/>
            <a:chExt cx="1536" cy="704"/>
          </a:xfrm>
        </p:grpSpPr>
        <p:sp>
          <p:nvSpPr>
            <p:cNvPr id="3104" name="Line 31">
              <a:extLst>
                <a:ext uri="{FF2B5EF4-FFF2-40B4-BE49-F238E27FC236}">
                  <a16:creationId xmlns:a16="http://schemas.microsoft.com/office/drawing/2014/main" id="{C5D9D65D-6A4A-917C-0552-6EEB09CB7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67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Line 32">
              <a:extLst>
                <a:ext uri="{FF2B5EF4-FFF2-40B4-BE49-F238E27FC236}">
                  <a16:creationId xmlns:a16="http://schemas.microsoft.com/office/drawing/2014/main" id="{5C6ED660-75B9-0FE2-8EE7-DE4CB169F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1536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33">
              <a:extLst>
                <a:ext uri="{FF2B5EF4-FFF2-40B4-BE49-F238E27FC236}">
                  <a16:creationId xmlns:a16="http://schemas.microsoft.com/office/drawing/2014/main" id="{2BFB99E8-0B90-C5A8-CF90-CCCDA364D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1536" cy="704"/>
            </a:xfrm>
            <a:custGeom>
              <a:avLst/>
              <a:gdLst>
                <a:gd name="T0" fmla="*/ 0 w 1536"/>
                <a:gd name="T1" fmla="*/ 672 h 704"/>
                <a:gd name="T2" fmla="*/ 576 w 1536"/>
                <a:gd name="T3" fmla="*/ 672 h 704"/>
                <a:gd name="T4" fmla="*/ 1008 w 1536"/>
                <a:gd name="T5" fmla="*/ 480 h 704"/>
                <a:gd name="T6" fmla="*/ 1536 w 1536"/>
                <a:gd name="T7" fmla="*/ 0 h 7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704"/>
                <a:gd name="T14" fmla="*/ 1536 w 1536"/>
                <a:gd name="T15" fmla="*/ 704 h 7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704">
                  <a:moveTo>
                    <a:pt x="0" y="672"/>
                  </a:moveTo>
                  <a:cubicBezTo>
                    <a:pt x="204" y="688"/>
                    <a:pt x="408" y="704"/>
                    <a:pt x="576" y="672"/>
                  </a:cubicBezTo>
                  <a:cubicBezTo>
                    <a:pt x="744" y="640"/>
                    <a:pt x="848" y="592"/>
                    <a:pt x="1008" y="480"/>
                  </a:cubicBezTo>
                  <a:cubicBezTo>
                    <a:pt x="1168" y="368"/>
                    <a:pt x="1352" y="184"/>
                    <a:pt x="1536" y="0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" name="Group 36">
            <a:extLst>
              <a:ext uri="{FF2B5EF4-FFF2-40B4-BE49-F238E27FC236}">
                <a16:creationId xmlns:a16="http://schemas.microsoft.com/office/drawing/2014/main" id="{8E8F10C0-AF59-034A-94B1-8D343112281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67400" y="3886200"/>
            <a:ext cx="2438400" cy="1117600"/>
            <a:chOff x="1200" y="2448"/>
            <a:chExt cx="1536" cy="704"/>
          </a:xfrm>
        </p:grpSpPr>
        <p:sp>
          <p:nvSpPr>
            <p:cNvPr id="3101" name="Line 37">
              <a:extLst>
                <a:ext uri="{FF2B5EF4-FFF2-40B4-BE49-F238E27FC236}">
                  <a16:creationId xmlns:a16="http://schemas.microsoft.com/office/drawing/2014/main" id="{0226AF8B-9B41-9BA3-E83D-6E4070A77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67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38">
              <a:extLst>
                <a:ext uri="{FF2B5EF4-FFF2-40B4-BE49-F238E27FC236}">
                  <a16:creationId xmlns:a16="http://schemas.microsoft.com/office/drawing/2014/main" id="{4D35608F-FB22-988A-96D6-1CD9B422A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1536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9">
              <a:extLst>
                <a:ext uri="{FF2B5EF4-FFF2-40B4-BE49-F238E27FC236}">
                  <a16:creationId xmlns:a16="http://schemas.microsoft.com/office/drawing/2014/main" id="{01B86BB6-C5C9-3C71-BE99-D659A12EA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1536" cy="704"/>
            </a:xfrm>
            <a:custGeom>
              <a:avLst/>
              <a:gdLst>
                <a:gd name="T0" fmla="*/ 0 w 1536"/>
                <a:gd name="T1" fmla="*/ 672 h 704"/>
                <a:gd name="T2" fmla="*/ 576 w 1536"/>
                <a:gd name="T3" fmla="*/ 672 h 704"/>
                <a:gd name="T4" fmla="*/ 1008 w 1536"/>
                <a:gd name="T5" fmla="*/ 480 h 704"/>
                <a:gd name="T6" fmla="*/ 1536 w 1536"/>
                <a:gd name="T7" fmla="*/ 0 h 7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704"/>
                <a:gd name="T14" fmla="*/ 1536 w 1536"/>
                <a:gd name="T15" fmla="*/ 704 h 7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704">
                  <a:moveTo>
                    <a:pt x="0" y="672"/>
                  </a:moveTo>
                  <a:cubicBezTo>
                    <a:pt x="204" y="688"/>
                    <a:pt x="408" y="704"/>
                    <a:pt x="576" y="672"/>
                  </a:cubicBezTo>
                  <a:cubicBezTo>
                    <a:pt x="744" y="640"/>
                    <a:pt x="848" y="592"/>
                    <a:pt x="1008" y="480"/>
                  </a:cubicBezTo>
                  <a:cubicBezTo>
                    <a:pt x="1168" y="368"/>
                    <a:pt x="1352" y="184"/>
                    <a:pt x="1536" y="0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1" name="Text Box 40">
            <a:extLst>
              <a:ext uri="{FF2B5EF4-FFF2-40B4-BE49-F238E27FC236}">
                <a16:creationId xmlns:a16="http://schemas.microsoft.com/office/drawing/2014/main" id="{16077C4F-8F3F-5E00-F4C9-4A0854441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1148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9900"/>
                </a:solidFill>
              </a:rPr>
              <a:t>Slab Mobilization</a:t>
            </a:r>
          </a:p>
        </p:txBody>
      </p:sp>
      <p:grpSp>
        <p:nvGrpSpPr>
          <p:cNvPr id="3082" name="Group 47">
            <a:extLst>
              <a:ext uri="{FF2B5EF4-FFF2-40B4-BE49-F238E27FC236}">
                <a16:creationId xmlns:a16="http://schemas.microsoft.com/office/drawing/2014/main" id="{9CB3A6E0-66E8-4454-A762-A1C540BF18F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876925" y="5257800"/>
            <a:ext cx="2438400" cy="1117600"/>
            <a:chOff x="1200" y="2448"/>
            <a:chExt cx="1536" cy="704"/>
          </a:xfrm>
        </p:grpSpPr>
        <p:sp>
          <p:nvSpPr>
            <p:cNvPr id="3098" name="Line 48">
              <a:extLst>
                <a:ext uri="{FF2B5EF4-FFF2-40B4-BE49-F238E27FC236}">
                  <a16:creationId xmlns:a16="http://schemas.microsoft.com/office/drawing/2014/main" id="{3B97EE7B-C827-E466-2509-605A0B3D9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49">
              <a:extLst>
                <a:ext uri="{FF2B5EF4-FFF2-40B4-BE49-F238E27FC236}">
                  <a16:creationId xmlns:a16="http://schemas.microsoft.com/office/drawing/2014/main" id="{B94312BF-249A-B0E7-6743-5C6C7503B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50">
              <a:extLst>
                <a:ext uri="{FF2B5EF4-FFF2-40B4-BE49-F238E27FC236}">
                  <a16:creationId xmlns:a16="http://schemas.microsoft.com/office/drawing/2014/main" id="{F0669801-851C-0A66-58F7-B26E8DC54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1536" cy="704"/>
            </a:xfrm>
            <a:custGeom>
              <a:avLst/>
              <a:gdLst>
                <a:gd name="T0" fmla="*/ 0 w 1536"/>
                <a:gd name="T1" fmla="*/ 672 h 704"/>
                <a:gd name="T2" fmla="*/ 576 w 1536"/>
                <a:gd name="T3" fmla="*/ 672 h 704"/>
                <a:gd name="T4" fmla="*/ 1008 w 1536"/>
                <a:gd name="T5" fmla="*/ 480 h 704"/>
                <a:gd name="T6" fmla="*/ 1536 w 1536"/>
                <a:gd name="T7" fmla="*/ 0 h 7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704"/>
                <a:gd name="T14" fmla="*/ 1536 w 1536"/>
                <a:gd name="T15" fmla="*/ 704 h 7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704">
                  <a:moveTo>
                    <a:pt x="0" y="672"/>
                  </a:moveTo>
                  <a:cubicBezTo>
                    <a:pt x="204" y="688"/>
                    <a:pt x="408" y="704"/>
                    <a:pt x="576" y="672"/>
                  </a:cubicBezTo>
                  <a:cubicBezTo>
                    <a:pt x="744" y="640"/>
                    <a:pt x="848" y="592"/>
                    <a:pt x="1008" y="480"/>
                  </a:cubicBezTo>
                  <a:cubicBezTo>
                    <a:pt x="1168" y="368"/>
                    <a:pt x="1352" y="184"/>
                    <a:pt x="1536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3" name="Group 51">
            <a:extLst>
              <a:ext uri="{FF2B5EF4-FFF2-40B4-BE49-F238E27FC236}">
                <a16:creationId xmlns:a16="http://schemas.microsoft.com/office/drawing/2014/main" id="{49D1188D-1555-D70C-FE5B-329E52B76188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3438525" y="5257800"/>
            <a:ext cx="2438400" cy="1117600"/>
            <a:chOff x="1200" y="2448"/>
            <a:chExt cx="1536" cy="704"/>
          </a:xfrm>
        </p:grpSpPr>
        <p:sp>
          <p:nvSpPr>
            <p:cNvPr id="3095" name="Line 52">
              <a:extLst>
                <a:ext uri="{FF2B5EF4-FFF2-40B4-BE49-F238E27FC236}">
                  <a16:creationId xmlns:a16="http://schemas.microsoft.com/office/drawing/2014/main" id="{9A388AEE-F09D-F65B-BA3E-888F1F7E1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53">
              <a:extLst>
                <a:ext uri="{FF2B5EF4-FFF2-40B4-BE49-F238E27FC236}">
                  <a16:creationId xmlns:a16="http://schemas.microsoft.com/office/drawing/2014/main" id="{69A18E36-9AF6-8237-008D-42D4471C1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54">
              <a:extLst>
                <a:ext uri="{FF2B5EF4-FFF2-40B4-BE49-F238E27FC236}">
                  <a16:creationId xmlns:a16="http://schemas.microsoft.com/office/drawing/2014/main" id="{13B0AC16-6B9F-1BF0-B010-E4F0E3D8D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1536" cy="704"/>
            </a:xfrm>
            <a:custGeom>
              <a:avLst/>
              <a:gdLst>
                <a:gd name="T0" fmla="*/ 0 w 1536"/>
                <a:gd name="T1" fmla="*/ 672 h 704"/>
                <a:gd name="T2" fmla="*/ 576 w 1536"/>
                <a:gd name="T3" fmla="*/ 672 h 704"/>
                <a:gd name="T4" fmla="*/ 1008 w 1536"/>
                <a:gd name="T5" fmla="*/ 480 h 704"/>
                <a:gd name="T6" fmla="*/ 1536 w 1536"/>
                <a:gd name="T7" fmla="*/ 0 h 7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704"/>
                <a:gd name="T14" fmla="*/ 1536 w 1536"/>
                <a:gd name="T15" fmla="*/ 704 h 7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704">
                  <a:moveTo>
                    <a:pt x="0" y="672"/>
                  </a:moveTo>
                  <a:cubicBezTo>
                    <a:pt x="204" y="688"/>
                    <a:pt x="408" y="704"/>
                    <a:pt x="576" y="672"/>
                  </a:cubicBezTo>
                  <a:cubicBezTo>
                    <a:pt x="744" y="640"/>
                    <a:pt x="848" y="592"/>
                    <a:pt x="1008" y="480"/>
                  </a:cubicBezTo>
                  <a:cubicBezTo>
                    <a:pt x="1168" y="368"/>
                    <a:pt x="1352" y="184"/>
                    <a:pt x="1536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4" name="Text Box 55">
            <a:extLst>
              <a:ext uri="{FF2B5EF4-FFF2-40B4-BE49-F238E27FC236}">
                <a16:creationId xmlns:a16="http://schemas.microsoft.com/office/drawing/2014/main" id="{7B7AEF1F-DA19-FBE4-AFFF-BA9E8F7E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2578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Frictional Stress</a:t>
            </a:r>
          </a:p>
        </p:txBody>
      </p:sp>
      <p:sp>
        <p:nvSpPr>
          <p:cNvPr id="3085" name="Line 56">
            <a:extLst>
              <a:ext uri="{FF2B5EF4-FFF2-40B4-BE49-F238E27FC236}">
                <a16:creationId xmlns:a16="http://schemas.microsoft.com/office/drawing/2014/main" id="{8C16D3CC-4D74-6CDB-8004-677AD74B1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9718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57">
            <a:extLst>
              <a:ext uri="{FF2B5EF4-FFF2-40B4-BE49-F238E27FC236}">
                <a16:creationId xmlns:a16="http://schemas.microsoft.com/office/drawing/2014/main" id="{71F418B3-6AC0-5F9E-0EEA-D13666436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048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60">
            <a:extLst>
              <a:ext uri="{FF2B5EF4-FFF2-40B4-BE49-F238E27FC236}">
                <a16:creationId xmlns:a16="http://schemas.microsoft.com/office/drawing/2014/main" id="{E7F71748-0B5C-4C84-ED68-85A0060E9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429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62">
            <a:extLst>
              <a:ext uri="{FF2B5EF4-FFF2-40B4-BE49-F238E27FC236}">
                <a16:creationId xmlns:a16="http://schemas.microsoft.com/office/drawing/2014/main" id="{D5B71F25-2CF8-ED8B-C4CD-FF12132AA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Text Box 63">
            <a:extLst>
              <a:ext uri="{FF2B5EF4-FFF2-40B4-BE49-F238E27FC236}">
                <a16:creationId xmlns:a16="http://schemas.microsoft.com/office/drawing/2014/main" id="{F644C999-24BF-F47A-D0B7-E5FF82F1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3375026"/>
            <a:ext cx="51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L/2</a:t>
            </a:r>
          </a:p>
        </p:txBody>
      </p:sp>
      <p:sp>
        <p:nvSpPr>
          <p:cNvPr id="3090" name="Line 65">
            <a:extLst>
              <a:ext uri="{FF2B5EF4-FFF2-40B4-BE49-F238E27FC236}">
                <a16:creationId xmlns:a16="http://schemas.microsoft.com/office/drawing/2014/main" id="{483A3949-E98C-AC4D-9E46-C19A70685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7098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Oval 64">
            <a:extLst>
              <a:ext uri="{FF2B5EF4-FFF2-40B4-BE49-F238E27FC236}">
                <a16:creationId xmlns:a16="http://schemas.microsoft.com/office/drawing/2014/main" id="{97472CE3-B3EC-2F3C-BD0B-24A4E14DB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Text Box 66">
            <a:extLst>
              <a:ext uri="{FF2B5EF4-FFF2-40B4-BE49-F238E27FC236}">
                <a16:creationId xmlns:a16="http://schemas.microsoft.com/office/drawing/2014/main" id="{65AB9D10-9565-49D8-D045-21DF9ACA2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271" y="2259311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Symbol" panose="05050102010706020507" pitchFamily="18" charset="2"/>
              </a:rPr>
              <a:t>s</a:t>
            </a:r>
            <a:r>
              <a:rPr lang="en-US" altLang="en-US" sz="2400" baseline="-25000"/>
              <a:t>c</a:t>
            </a:r>
          </a:p>
        </p:txBody>
      </p:sp>
      <p:sp>
        <p:nvSpPr>
          <p:cNvPr id="3093" name="Text Box 67">
            <a:extLst>
              <a:ext uri="{FF2B5EF4-FFF2-40B4-BE49-F238E27FC236}">
                <a16:creationId xmlns:a16="http://schemas.microsoft.com/office/drawing/2014/main" id="{48A38E9F-F1CE-A31B-886A-37AFEDF7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30776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/>
              <a:t>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E50C96-031A-567E-F7BB-736695E6CFBF}"/>
              </a:ext>
            </a:extLst>
          </p:cNvPr>
          <p:cNvCxnSpPr/>
          <p:nvPr/>
        </p:nvCxnSpPr>
        <p:spPr>
          <a:xfrm flipH="1">
            <a:off x="457200" y="2362200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1B9B58-160D-4F4B-8375-34D72CA521E8}"/>
              </a:ext>
            </a:extLst>
          </p:cNvPr>
          <p:cNvCxnSpPr/>
          <p:nvPr/>
        </p:nvCxnSpPr>
        <p:spPr>
          <a:xfrm flipH="1">
            <a:off x="457200" y="2743200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725146-C0C2-88F9-77A0-41E1C502AB6E}"/>
              </a:ext>
            </a:extLst>
          </p:cNvPr>
          <p:cNvCxnSpPr/>
          <p:nvPr/>
        </p:nvCxnSpPr>
        <p:spPr>
          <a:xfrm flipH="1">
            <a:off x="1704023" y="1798320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40C7B8-979F-F3B4-5C3D-CB6519143F63}"/>
              </a:ext>
            </a:extLst>
          </p:cNvPr>
          <p:cNvCxnSpPr>
            <a:cxnSpLocks/>
          </p:cNvCxnSpPr>
          <p:nvPr/>
        </p:nvCxnSpPr>
        <p:spPr>
          <a:xfrm flipH="1">
            <a:off x="9677400" y="1828800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105E90-AB25-7A2F-40AB-6580ED763004}"/>
              </a:ext>
            </a:extLst>
          </p:cNvPr>
          <p:cNvCxnSpPr>
            <a:cxnSpLocks/>
          </p:cNvCxnSpPr>
          <p:nvPr/>
        </p:nvCxnSpPr>
        <p:spPr>
          <a:xfrm flipH="1">
            <a:off x="8423366" y="2362200"/>
            <a:ext cx="33114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9E9446-C58A-899A-EB98-C1995991E4A7}"/>
              </a:ext>
            </a:extLst>
          </p:cNvPr>
          <p:cNvCxnSpPr>
            <a:cxnSpLocks/>
          </p:cNvCxnSpPr>
          <p:nvPr/>
        </p:nvCxnSpPr>
        <p:spPr>
          <a:xfrm flipH="1">
            <a:off x="8423366" y="2725783"/>
            <a:ext cx="34638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1060"/>
            <a:ext cx="12192000" cy="1428750"/>
          </a:xfrm>
        </p:spPr>
        <p:txBody>
          <a:bodyPr/>
          <a:lstStyle/>
          <a:p>
            <a:r>
              <a:rPr lang="en-US" dirty="0"/>
              <a:t>Structural model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75BF87-EC2D-C115-76CA-D575FC27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2" y="23305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F6294F-C597-4202-BF39-59E8BB8C2F36}"/>
              </a:ext>
            </a:extLst>
          </p:cNvPr>
          <p:cNvSpPr txBox="1"/>
          <p:nvPr/>
        </p:nvSpPr>
        <p:spPr>
          <a:xfrm>
            <a:off x="4578531" y="6172200"/>
            <a:ext cx="2819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Predictive Models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DBC891-8F83-DB2E-6737-545D3F9EF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981200"/>
            <a:ext cx="7371436" cy="38285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3111EB-08CD-5AE3-7822-70D36294673C}"/>
              </a:ext>
            </a:extLst>
          </p:cNvPr>
          <p:cNvSpPr txBox="1"/>
          <p:nvPr/>
        </p:nvSpPr>
        <p:spPr>
          <a:xfrm>
            <a:off x="5395796" y="1611867"/>
            <a:ext cx="3488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https://www.digitaltrends.com/cool-tech/what-is-an-artificial-neural-network/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48231-DA7E-D766-3A76-DD92C6875B3B}"/>
              </a:ext>
            </a:extLst>
          </p:cNvPr>
          <p:cNvSpPr txBox="1"/>
          <p:nvPr/>
        </p:nvSpPr>
        <p:spPr>
          <a:xfrm>
            <a:off x="8884448" y="3333554"/>
            <a:ext cx="25006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Stress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0FB48-7E5C-D0D0-BA0D-F897242CADE3}"/>
              </a:ext>
            </a:extLst>
          </p:cNvPr>
          <p:cNvSpPr txBox="1"/>
          <p:nvPr/>
        </p:nvSpPr>
        <p:spPr>
          <a:xfrm>
            <a:off x="576445" y="2948833"/>
            <a:ext cx="3485236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/>
              <a:t>Slab </a:t>
            </a:r>
          </a:p>
          <a:p>
            <a:pPr algn="r"/>
            <a:r>
              <a:rPr lang="en-US" dirty="0"/>
              <a:t>L/ l ratios</a:t>
            </a:r>
          </a:p>
          <a:p>
            <a:pPr algn="r"/>
            <a:r>
              <a:rPr lang="en-US" dirty="0"/>
              <a:t>Wheel offset </a:t>
            </a:r>
          </a:p>
          <a:p>
            <a:pPr algn="r"/>
            <a:r>
              <a:rPr lang="en-US" dirty="0" err="1"/>
              <a:t>Korenev’s</a:t>
            </a:r>
            <a:r>
              <a:rPr lang="en-US" dirty="0"/>
              <a:t> non-dimensional temp. grad</a:t>
            </a:r>
          </a:p>
          <a:p>
            <a:pPr algn="r"/>
            <a:r>
              <a:rPr lang="en-US" dirty="0"/>
              <a:t> Axle weight </a:t>
            </a:r>
          </a:p>
        </p:txBody>
      </p:sp>
    </p:spTree>
    <p:extLst>
      <p:ext uri="{BB962C8B-B14F-4D97-AF65-F5344CB8AC3E}">
        <p14:creationId xmlns:p14="http://schemas.microsoft.com/office/powerpoint/2010/main" val="4128358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1060"/>
            <a:ext cx="12192000" cy="1428750"/>
          </a:xfrm>
        </p:spPr>
        <p:txBody>
          <a:bodyPr/>
          <a:lstStyle/>
          <a:p>
            <a:r>
              <a:rPr lang="en-US" dirty="0"/>
              <a:t>Structural model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75BF87-EC2D-C115-76CA-D575FC27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230" y="2328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DBC891-8F83-DB2E-6737-545D3F9EF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426628"/>
            <a:ext cx="6827928" cy="35462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3111EB-08CD-5AE3-7822-70D36294673C}"/>
              </a:ext>
            </a:extLst>
          </p:cNvPr>
          <p:cNvSpPr txBox="1"/>
          <p:nvPr/>
        </p:nvSpPr>
        <p:spPr>
          <a:xfrm>
            <a:off x="5389190" y="1573958"/>
            <a:ext cx="53484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https://www.digitaltrends.com/cool-tech/what-is-an-artificial-neural-network/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4D7463-733A-CB8B-544F-7D49C0B1CD2B}"/>
              </a:ext>
            </a:extLst>
          </p:cNvPr>
          <p:cNvSpPr txBox="1"/>
          <p:nvPr/>
        </p:nvSpPr>
        <p:spPr>
          <a:xfrm>
            <a:off x="4175964" y="5832382"/>
            <a:ext cx="44196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Z = (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(Inputs x </a:t>
            </a:r>
            <a:r>
              <a:rPr lang="en-US" dirty="0">
                <a:solidFill>
                  <a:srgbClr val="CC6600"/>
                </a:solidFill>
              </a:rPr>
              <a:t>weights</a:t>
            </a:r>
            <a:r>
              <a:rPr lang="en-US" dirty="0">
                <a:solidFill>
                  <a:schemeClr val="tx1"/>
                </a:solidFill>
              </a:rPr>
              <a:t>) + </a:t>
            </a:r>
            <a:r>
              <a:rPr lang="en-US" dirty="0">
                <a:solidFill>
                  <a:srgbClr val="0070C0"/>
                </a:solidFill>
              </a:rPr>
              <a:t>bias)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D29B2-F63F-D796-2B83-F2FD0402FD8D}"/>
              </a:ext>
            </a:extLst>
          </p:cNvPr>
          <p:cNvSpPr txBox="1"/>
          <p:nvPr/>
        </p:nvSpPr>
        <p:spPr>
          <a:xfrm>
            <a:off x="3886200" y="225138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Weights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38B65-5184-6D07-B345-E594E71AACBD}"/>
              </a:ext>
            </a:extLst>
          </p:cNvPr>
          <p:cNvSpPr txBox="1"/>
          <p:nvPr/>
        </p:nvSpPr>
        <p:spPr>
          <a:xfrm>
            <a:off x="5866828" y="2612987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Weights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10FD2D-CF43-AF4E-174C-63265B69FFEF}"/>
              </a:ext>
            </a:extLst>
          </p:cNvPr>
          <p:cNvSpPr txBox="1"/>
          <p:nvPr/>
        </p:nvSpPr>
        <p:spPr>
          <a:xfrm>
            <a:off x="7772400" y="2753479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Weights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A95C05-2072-25A9-90A6-5FAFB2CFC336}"/>
              </a:ext>
            </a:extLst>
          </p:cNvPr>
          <p:cNvSpPr txBox="1"/>
          <p:nvPr/>
        </p:nvSpPr>
        <p:spPr>
          <a:xfrm>
            <a:off x="4605335" y="1858903"/>
            <a:ext cx="1517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Activation function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(Neurons)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37F1E4-A26A-9362-A36D-1B8F5A9AD6EC}"/>
              </a:ext>
            </a:extLst>
          </p:cNvPr>
          <p:cNvCxnSpPr>
            <a:cxnSpLocks/>
          </p:cNvCxnSpPr>
          <p:nvPr/>
        </p:nvCxnSpPr>
        <p:spPr>
          <a:xfrm flipV="1">
            <a:off x="6705600" y="6140649"/>
            <a:ext cx="0" cy="280147"/>
          </a:xfrm>
          <a:prstGeom prst="straightConnector1">
            <a:avLst/>
          </a:prstGeom>
          <a:ln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EB86B34-41F7-11F6-BAE7-6611B28A425B}"/>
              </a:ext>
            </a:extLst>
          </p:cNvPr>
          <p:cNvSpPr txBox="1"/>
          <p:nvPr/>
        </p:nvSpPr>
        <p:spPr>
          <a:xfrm>
            <a:off x="5308749" y="6411997"/>
            <a:ext cx="2895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Based on importance of input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E93CE7-B13D-82BA-8861-9431A41A4E84}"/>
              </a:ext>
            </a:extLst>
          </p:cNvPr>
          <p:cNvCxnSpPr>
            <a:cxnSpLocks/>
          </p:cNvCxnSpPr>
          <p:nvPr/>
        </p:nvCxnSpPr>
        <p:spPr>
          <a:xfrm flipH="1" flipV="1">
            <a:off x="7606192" y="6205118"/>
            <a:ext cx="457200" cy="140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584E6A9-18D2-9807-0B86-8CF7CDF6EA9C}"/>
              </a:ext>
            </a:extLst>
          </p:cNvPr>
          <p:cNvSpPr txBox="1"/>
          <p:nvPr/>
        </p:nvSpPr>
        <p:spPr>
          <a:xfrm>
            <a:off x="8063392" y="6196554"/>
            <a:ext cx="113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Constant to shift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56C494-A218-AF3A-AD7D-1AD8ACA39E98}"/>
              </a:ext>
            </a:extLst>
          </p:cNvPr>
          <p:cNvCxnSpPr/>
          <p:nvPr/>
        </p:nvCxnSpPr>
        <p:spPr>
          <a:xfrm>
            <a:off x="5257800" y="2841450"/>
            <a:ext cx="0" cy="412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CB6E9AB-693F-264A-B869-C4BD772FA411}"/>
              </a:ext>
            </a:extLst>
          </p:cNvPr>
          <p:cNvSpPr txBox="1"/>
          <p:nvPr/>
        </p:nvSpPr>
        <p:spPr>
          <a:xfrm>
            <a:off x="5041497" y="2840960"/>
            <a:ext cx="23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0A817A-CF4D-69F7-DFB6-59AA4D84BB56}"/>
              </a:ext>
            </a:extLst>
          </p:cNvPr>
          <p:cNvSpPr txBox="1"/>
          <p:nvPr/>
        </p:nvSpPr>
        <p:spPr>
          <a:xfrm>
            <a:off x="897435" y="5967378"/>
            <a:ext cx="1471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baseline="-25000" dirty="0" err="1"/>
              <a:t>out</a:t>
            </a:r>
            <a:r>
              <a:rPr lang="en-US" dirty="0"/>
              <a:t> = g(z)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1E9E8A-BD0C-8D6F-C05E-BED8CC787B55}"/>
              </a:ext>
            </a:extLst>
          </p:cNvPr>
          <p:cNvSpPr txBox="1"/>
          <p:nvPr/>
        </p:nvSpPr>
        <p:spPr>
          <a:xfrm>
            <a:off x="5182129" y="2837850"/>
            <a:ext cx="555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g(z)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511EB0-CB6B-9C7B-0BA5-CBE3AAB6184E}"/>
              </a:ext>
            </a:extLst>
          </p:cNvPr>
          <p:cNvSpPr txBox="1"/>
          <p:nvPr/>
        </p:nvSpPr>
        <p:spPr>
          <a:xfrm>
            <a:off x="3394485" y="3217491"/>
            <a:ext cx="509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488C58-B5A5-1B22-EBDE-8202FC4B8292}"/>
              </a:ext>
            </a:extLst>
          </p:cNvPr>
          <p:cNvSpPr txBox="1"/>
          <p:nvPr/>
        </p:nvSpPr>
        <p:spPr>
          <a:xfrm>
            <a:off x="3394485" y="3802682"/>
            <a:ext cx="509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B92433-AEAA-19AA-2C07-D1D24E00D70E}"/>
              </a:ext>
            </a:extLst>
          </p:cNvPr>
          <p:cNvSpPr txBox="1"/>
          <p:nvPr/>
        </p:nvSpPr>
        <p:spPr>
          <a:xfrm>
            <a:off x="3394163" y="4418236"/>
            <a:ext cx="509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F17F6B-624E-2D2C-CCC8-E03407EC3CC4}"/>
              </a:ext>
            </a:extLst>
          </p:cNvPr>
          <p:cNvSpPr txBox="1"/>
          <p:nvPr/>
        </p:nvSpPr>
        <p:spPr>
          <a:xfrm>
            <a:off x="4142117" y="2959493"/>
            <a:ext cx="509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B8950A-05DA-EC5D-BE33-C2DDF0E9AA76}"/>
              </a:ext>
            </a:extLst>
          </p:cNvPr>
          <p:cNvSpPr txBox="1"/>
          <p:nvPr/>
        </p:nvSpPr>
        <p:spPr>
          <a:xfrm>
            <a:off x="3777999" y="3575047"/>
            <a:ext cx="509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73F7A3-CB1E-AE12-27E0-1AA7004B4408}"/>
              </a:ext>
            </a:extLst>
          </p:cNvPr>
          <p:cNvSpPr txBox="1"/>
          <p:nvPr/>
        </p:nvSpPr>
        <p:spPr>
          <a:xfrm>
            <a:off x="3666342" y="4139042"/>
            <a:ext cx="509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w9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5619E6A-D0A4-BD7A-BD91-CA50A7F43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69" y="3882824"/>
            <a:ext cx="2641841" cy="16002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C000707-3FB5-1EB5-86E3-5DAEAC6ECC0D}"/>
              </a:ext>
            </a:extLst>
          </p:cNvPr>
          <p:cNvSpPr/>
          <p:nvPr/>
        </p:nvSpPr>
        <p:spPr>
          <a:xfrm>
            <a:off x="76200" y="4110459"/>
            <a:ext cx="1295400" cy="33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A4474F-2426-E2E4-44F9-42D05EC5C6B4}"/>
              </a:ext>
            </a:extLst>
          </p:cNvPr>
          <p:cNvSpPr txBox="1"/>
          <p:nvPr/>
        </p:nvSpPr>
        <p:spPr>
          <a:xfrm>
            <a:off x="-2097901" y="5319054"/>
            <a:ext cx="7280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Activation function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Normalizes the input</a:t>
            </a:r>
          </a:p>
        </p:txBody>
      </p:sp>
    </p:spTree>
    <p:extLst>
      <p:ext uri="{BB962C8B-B14F-4D97-AF65-F5344CB8AC3E}">
        <p14:creationId xmlns:p14="http://schemas.microsoft.com/office/powerpoint/2010/main" val="1410662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1">
            <a:extLst>
              <a:ext uri="{FF2B5EF4-FFF2-40B4-BE49-F238E27FC236}">
                <a16:creationId xmlns:a16="http://schemas.microsoft.com/office/drawing/2014/main" id="{C27A676C-EF1B-0DE7-0C7A-26996CD3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52600"/>
            <a:ext cx="1371600" cy="1376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BE6393-ADBA-44FA-A563-B1348307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Fatigue damage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E6963F-B3A6-4DC4-A4BC-B6FE5B248609}"/>
              </a:ext>
            </a:extLst>
          </p:cNvPr>
          <p:cNvSpPr/>
          <p:nvPr/>
        </p:nvSpPr>
        <p:spPr>
          <a:xfrm rot="19103200">
            <a:off x="5085345" y="4861560"/>
            <a:ext cx="2272312" cy="761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94C83370-295E-90F2-8A44-C9472E54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86200"/>
            <a:ext cx="270138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INPUTS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Layer thickness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Joint spacing/load transfer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Material properties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Climate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Traffic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en-US" sz="18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en-US" sz="18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47">
            <a:extLst>
              <a:ext uri="{FF2B5EF4-FFF2-40B4-BE49-F238E27FC236}">
                <a16:creationId xmlns:a16="http://schemas.microsoft.com/office/drawing/2014/main" id="{F4D45ED0-3DCE-CD9B-F5DA-AF5922CED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793" y="2098675"/>
            <a:ext cx="168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STRUCTURAL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MODEL</a:t>
            </a:r>
          </a:p>
        </p:txBody>
      </p:sp>
      <p:sp>
        <p:nvSpPr>
          <p:cNvPr id="26" name="Text Box 48">
            <a:extLst>
              <a:ext uri="{FF2B5EF4-FFF2-40B4-BE49-F238E27FC236}">
                <a16:creationId xmlns:a16="http://schemas.microsoft.com/office/drawing/2014/main" id="{C06B7E8C-11C0-CCB9-5418-512107C87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824038"/>
            <a:ext cx="1187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FATIGUE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DAMAGE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MODEL</a:t>
            </a:r>
          </a:p>
        </p:txBody>
      </p:sp>
      <p:sp>
        <p:nvSpPr>
          <p:cNvPr id="32" name="Text Box 54">
            <a:extLst>
              <a:ext uri="{FF2B5EF4-FFF2-40B4-BE49-F238E27FC236}">
                <a16:creationId xmlns:a16="http://schemas.microsoft.com/office/drawing/2014/main" id="{96B2AF3C-BA01-D148-747F-C0CBBC86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560" y="5384594"/>
            <a:ext cx="1733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CALIBRATION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WITH FIELD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DISTRESS</a:t>
            </a:r>
          </a:p>
        </p:txBody>
      </p:sp>
      <p:sp>
        <p:nvSpPr>
          <p:cNvPr id="33" name="Text Box 55">
            <a:extLst>
              <a:ext uri="{FF2B5EF4-FFF2-40B4-BE49-F238E27FC236}">
                <a16:creationId xmlns:a16="http://schemas.microsoft.com/office/drawing/2014/main" id="{3D2E2F24-1804-31A6-55EB-44E19E0F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237" y="5769658"/>
            <a:ext cx="1790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OUTPUTS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% Slabs cracked</a:t>
            </a:r>
          </a:p>
        </p:txBody>
      </p:sp>
      <p:sp>
        <p:nvSpPr>
          <p:cNvPr id="34" name="Rectangle 56">
            <a:extLst>
              <a:ext uri="{FF2B5EF4-FFF2-40B4-BE49-F238E27FC236}">
                <a16:creationId xmlns:a16="http://schemas.microsoft.com/office/drawing/2014/main" id="{5D0F7746-B269-A769-0DE5-9810ACDA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52600"/>
            <a:ext cx="220980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Text Box 57">
            <a:extLst>
              <a:ext uri="{FF2B5EF4-FFF2-40B4-BE49-F238E27FC236}">
                <a16:creationId xmlns:a16="http://schemas.microsoft.com/office/drawing/2014/main" id="{7C660AFC-2CCA-E9A5-7011-40F5E5347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440" y="1947919"/>
            <a:ext cx="324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36" name="Line 58">
            <a:extLst>
              <a:ext uri="{FF2B5EF4-FFF2-40B4-BE49-F238E27FC236}">
                <a16:creationId xmlns:a16="http://schemas.microsoft.com/office/drawing/2014/main" id="{2B724E96-14B5-BCD7-0EEB-A92DCD414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251054"/>
            <a:ext cx="0" cy="622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B70D64F5-4A51-0A6C-531C-DE05E95CB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184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60">
            <a:extLst>
              <a:ext uri="{FF2B5EF4-FFF2-40B4-BE49-F238E27FC236}">
                <a16:creationId xmlns:a16="http://schemas.microsoft.com/office/drawing/2014/main" id="{F3345270-1896-4237-3257-6518AF00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1844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63">
            <a:extLst>
              <a:ext uri="{FF2B5EF4-FFF2-40B4-BE49-F238E27FC236}">
                <a16:creationId xmlns:a16="http://schemas.microsoft.com/office/drawing/2014/main" id="{28158674-B94A-47C4-3E5D-FB64F6A8D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5206794"/>
            <a:ext cx="1905000" cy="1271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" name="Line 65">
            <a:extLst>
              <a:ext uri="{FF2B5EF4-FFF2-40B4-BE49-F238E27FC236}">
                <a16:creationId xmlns:a16="http://schemas.microsoft.com/office/drawing/2014/main" id="{78198E11-B334-17F0-73D0-B2381F2D64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8075" y="6003925"/>
            <a:ext cx="190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67">
            <a:extLst>
              <a:ext uri="{FF2B5EF4-FFF2-40B4-BE49-F238E27FC236}">
                <a16:creationId xmlns:a16="http://schemas.microsoft.com/office/drawing/2014/main" id="{207DED71-55A9-9128-C1A2-A73075034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304800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" name="Text Box 68">
            <a:extLst>
              <a:ext uri="{FF2B5EF4-FFF2-40B4-BE49-F238E27FC236}">
                <a16:creationId xmlns:a16="http://schemas.microsoft.com/office/drawing/2014/main" id="{AC9AFA6A-6E23-4C69-E394-D4F209C4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01361"/>
            <a:ext cx="297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Traffic- load spectra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Climate – moist. &amp; temp. distributions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Temporal material properties</a:t>
            </a:r>
          </a:p>
        </p:txBody>
      </p:sp>
      <p:sp>
        <p:nvSpPr>
          <p:cNvPr id="46" name="Rectangle 69">
            <a:extLst>
              <a:ext uri="{FF2B5EF4-FFF2-40B4-BE49-F238E27FC236}">
                <a16:creationId xmlns:a16="http://schemas.microsoft.com/office/drawing/2014/main" id="{DEB24DDE-9844-796C-39E9-A07B61DE496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45737" y="1713706"/>
            <a:ext cx="233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PROCESSED INPUTS</a:t>
            </a:r>
          </a:p>
        </p:txBody>
      </p:sp>
      <p:sp>
        <p:nvSpPr>
          <p:cNvPr id="47" name="Line 71">
            <a:extLst>
              <a:ext uri="{FF2B5EF4-FFF2-40B4-BE49-F238E27FC236}">
                <a16:creationId xmlns:a16="http://schemas.microsoft.com/office/drawing/2014/main" id="{5390E5A4-888F-6161-7D18-363AFF6D68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286000"/>
            <a:ext cx="838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62">
            <a:extLst>
              <a:ext uri="{FF2B5EF4-FFF2-40B4-BE49-F238E27FC236}">
                <a16:creationId xmlns:a16="http://schemas.microsoft.com/office/drawing/2014/main" id="{B038B0FF-5250-710A-0109-AB1CD09C8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9677" y="3128240"/>
            <a:ext cx="1" cy="207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68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Fatigue damage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96D0E9EB-91FD-02D9-451E-24C4E97B447F}"/>
                  </a:ext>
                </a:extLst>
              </p:cNvPr>
              <p:cNvSpPr txBox="1"/>
              <p:nvPr/>
            </p:nvSpPr>
            <p:spPr bwMode="auto">
              <a:xfrm>
                <a:off x="2516188" y="2381250"/>
                <a:ext cx="6345237" cy="142875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>
                        <m:sSub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sz="4000" i="1" baseline="30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baseline="30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000" i="1" baseline="30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96D0E9EB-91FD-02D9-451E-24C4E97B4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188" y="2381250"/>
                <a:ext cx="6345237" cy="1428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4B75BF87-EC2D-C115-76CA-D575FC27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9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0B23CBE-46C1-C75A-6CA6-F8D2A9A52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525" y="5105400"/>
            <a:ext cx="518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 Calibration constant = 2.0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 Calibration constant = 1.22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7968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E0F9-4790-F5DD-6368-DF14CD10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NCHRP 1-51: Consideration of flexural strength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584AC-2933-834F-0E38-377E48C86E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Strength correction factor for stress distribution: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Strength correction factor for curing: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=0.95</m:t>
                    </m:r>
                  </m:oMath>
                </a14:m>
                <a:r>
                  <a:rPr lang="en-US" dirty="0"/>
                  <a:t> for strength at the top surface for air curing.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at the bottom for moist-curing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584AC-2933-834F-0E38-377E48C86E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0" t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025D39E-EC28-8174-D849-C338AC062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1" t="9222" r="11978" b="7836"/>
          <a:stretch/>
        </p:blipFill>
        <p:spPr>
          <a:xfrm>
            <a:off x="1622323" y="2344993"/>
            <a:ext cx="3067664" cy="1784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592CA9-A384-0A73-018C-D8B51A288E03}"/>
                  </a:ext>
                </a:extLst>
              </p:cNvPr>
              <p:cNvSpPr txBox="1"/>
              <p:nvPr/>
            </p:nvSpPr>
            <p:spPr>
              <a:xfrm>
                <a:off x="5943600" y="2360748"/>
                <a:ext cx="7034980" cy="1753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stress profile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= slab thickness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= user-specified depth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592CA9-A384-0A73-018C-D8B51A288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360748"/>
                <a:ext cx="7034980" cy="1753044"/>
              </a:xfrm>
              <a:prstGeom prst="rect">
                <a:avLst/>
              </a:prstGeom>
              <a:blipFill>
                <a:blip r:embed="rId4"/>
                <a:stretch>
                  <a:fillRect l="-260" t="-2431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451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EBAC-6177-FD92-267C-27997905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NCHRP 1-51: Consideration of fatigue damage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0F5A97-DCCB-DFD2-8D16-28180C360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Modified Procedure: </a:t>
                </a:r>
              </a:p>
              <a:p>
                <a:pPr marL="0" indent="0">
                  <a:buNone/>
                </a:pPr>
                <a:r>
                  <a:rPr lang="en-US" dirty="0"/>
                  <a:t>A</a:t>
                </a:r>
                <a:r>
                  <a:rPr lang="en-US" baseline="-25000" dirty="0"/>
                  <a:t>3</a:t>
                </a:r>
                <a:r>
                  <a:rPr lang="en-US" dirty="0"/>
                  <a:t> = 0.4371</a:t>
                </a:r>
              </a:p>
              <a:p>
                <a:pPr marL="0" indent="0">
                  <a:buNone/>
                </a:pPr>
                <a:r>
                  <a:rPr lang="en-US" dirty="0"/>
                  <a:t>Strength correction factor for curing: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=0.95</m:t>
                    </m:r>
                  </m:oMath>
                </a14:m>
                <a:r>
                  <a:rPr lang="en-US" dirty="0"/>
                  <a:t> for strength at the top surface for air curing.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at the bottom for moist-curing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0F5A97-DCCB-DFD2-8D16-28180C360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79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31DE-C073-DED7-4BE5-83FD9CB8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NCHRP 1-51: Consideration of built-in curling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6D173-E683-FA89-A21E-42E909CAD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Modified fatigue damage equation considering </a:t>
            </a:r>
            <a:r>
              <a:rPr lang="en-US" sz="2800" dirty="0">
                <a:solidFill>
                  <a:srgbClr val="00B0F0"/>
                </a:solidFill>
              </a:rPr>
              <a:t>built-in curling </a:t>
            </a:r>
            <a:r>
              <a:rPr lang="en-US" sz="2800" dirty="0"/>
              <a:t>more explicitly than the existing model in AASHTO ME: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5E344-1540-AA0A-901D-953072BF4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19400"/>
            <a:ext cx="10366646" cy="1460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D727CD-BBF9-84A2-BE5B-4CB8C28872EE}"/>
                  </a:ext>
                </a:extLst>
              </p:cNvPr>
              <p:cNvSpPr txBox="1"/>
              <p:nvPr/>
            </p:nvSpPr>
            <p:spPr>
              <a:xfrm>
                <a:off x="762000" y="4377596"/>
                <a:ext cx="10972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 are calibration parameters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US" sz="2000" dirty="0"/>
                  <a:t> =  non-linear stress component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  =  curling stress with no applied load</a:t>
                </a:r>
              </a:p>
              <a:p>
                <a:r>
                  <a:rPr lang="en-US" sz="2000" dirty="0"/>
                  <a:t>𝜎𝑡𝑜𝑡 = total stress (bending + non-linear stresses)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= 0.211 - Default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= -2.336 -Default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D727CD-BBF9-84A2-BE5B-4CB8C2887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377596"/>
                <a:ext cx="10972800" cy="1938992"/>
              </a:xfrm>
              <a:prstGeom prst="rect">
                <a:avLst/>
              </a:prstGeom>
              <a:blipFill>
                <a:blip r:embed="rId3"/>
                <a:stretch>
                  <a:fillRect l="-556" t="-1258" b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ECC5B0D-AAFD-15DD-4053-C294DA6DF4D0}"/>
              </a:ext>
            </a:extLst>
          </p:cNvPr>
          <p:cNvSpPr/>
          <p:nvPr/>
        </p:nvSpPr>
        <p:spPr>
          <a:xfrm>
            <a:off x="6175646" y="2878393"/>
            <a:ext cx="4114800" cy="14010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5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31389"/>
            <a:ext cx="12192000" cy="142875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dirty="0"/>
              <a:t>Fatigue damage (linear damage accumulation)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13FF0055-2FAF-3AF7-F6C5-516FAAF8C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96805"/>
              </p:ext>
            </p:extLst>
          </p:nvPr>
        </p:nvGraphicFramePr>
        <p:xfrm>
          <a:off x="914400" y="2209800"/>
          <a:ext cx="8969375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43200" imgH="444240" progId="Equation.3">
                  <p:embed/>
                </p:oleObj>
              </mc:Choice>
              <mc:Fallback>
                <p:oleObj name="Equation" r:id="rId2" imgW="2743200" imgH="444240" progId="Equation.3">
                  <p:embed/>
                  <p:pic>
                    <p:nvPicPr>
                      <p:cNvPr id="2050" name="Object 3">
                        <a:extLst>
                          <a:ext uri="{FF2B5EF4-FFF2-40B4-BE49-F238E27FC236}">
                            <a16:creationId xmlns:a16="http://schemas.microsoft.com/office/drawing/2014/main" id="{CD5EF19E-F089-0DFC-8EF8-042C8A221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8969375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>
            <a:extLst>
              <a:ext uri="{FF2B5EF4-FFF2-40B4-BE49-F238E27FC236}">
                <a16:creationId xmlns:a16="http://schemas.microsoft.com/office/drawing/2014/main" id="{A862487B-7C81-CBC1-B263-418AB3E70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7" y="4648200"/>
            <a:ext cx="8975725" cy="179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defTabSz="1019175"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1019175"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1019175"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1019175"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2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  <a:r>
              <a:rPr kumimoji="0" lang="en-US" altLang="en-US" sz="2200" baseline="-25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ijklmn</a:t>
            </a:r>
            <a:r>
              <a:rPr kumimoji="0"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 =  Applied number of load applications at condition </a:t>
            </a:r>
            <a:r>
              <a:rPr kumimoji="0" lang="en-US" altLang="en-US" sz="2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i,j,k</a:t>
            </a:r>
            <a:r>
              <a:rPr kumimoji="0"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,…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2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  <a:r>
              <a:rPr kumimoji="0" lang="en-US" altLang="en-US" sz="2200" baseline="-25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ijklmn</a:t>
            </a:r>
            <a:r>
              <a:rPr kumimoji="0"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=  Allowable number of load applications at condition </a:t>
            </a:r>
            <a:r>
              <a:rPr kumimoji="0" lang="en-US" altLang="en-US" sz="2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i,j,k</a:t>
            </a:r>
            <a:r>
              <a:rPr kumimoji="0"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,…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en-U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2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kumimoji="0"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  = Age ;	j  = Season;			k  = Axle combination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l  = Load level;	m = Temperature gradient;		n = Traffic path</a:t>
            </a:r>
          </a:p>
        </p:txBody>
      </p:sp>
    </p:spTree>
    <p:extLst>
      <p:ext uri="{BB962C8B-B14F-4D97-AF65-F5344CB8AC3E}">
        <p14:creationId xmlns:p14="http://schemas.microsoft.com/office/powerpoint/2010/main" val="223778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3">
            <a:extLst>
              <a:ext uri="{FF2B5EF4-FFF2-40B4-BE49-F238E27FC236}">
                <a16:creationId xmlns:a16="http://schemas.microsoft.com/office/drawing/2014/main" id="{28158674-B94A-47C4-3E5D-FB64F6A8D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5206794"/>
            <a:ext cx="1905000" cy="1271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BE6393-ADBA-44FA-A563-B1348307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JPCP Fatigue cracking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94C83370-295E-90F2-8A44-C9472E54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86200"/>
            <a:ext cx="270138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INPUTS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Layer thickness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Joint spacing/load transfer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Material properties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Climate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Traffic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en-US" sz="18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en-US" sz="18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47">
            <a:extLst>
              <a:ext uri="{FF2B5EF4-FFF2-40B4-BE49-F238E27FC236}">
                <a16:creationId xmlns:a16="http://schemas.microsoft.com/office/drawing/2014/main" id="{F4D45ED0-3DCE-CD9B-F5DA-AF5922CED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793" y="2098675"/>
            <a:ext cx="168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STRUCTURAL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MODEL</a:t>
            </a:r>
          </a:p>
        </p:txBody>
      </p:sp>
      <p:sp>
        <p:nvSpPr>
          <p:cNvPr id="26" name="Text Box 48">
            <a:extLst>
              <a:ext uri="{FF2B5EF4-FFF2-40B4-BE49-F238E27FC236}">
                <a16:creationId xmlns:a16="http://schemas.microsoft.com/office/drawing/2014/main" id="{C06B7E8C-11C0-CCB9-5418-512107C87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824038"/>
            <a:ext cx="1187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FATIGUE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DAMAGE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MODEL</a:t>
            </a:r>
          </a:p>
        </p:txBody>
      </p:sp>
      <p:sp>
        <p:nvSpPr>
          <p:cNvPr id="32" name="Text Box 54">
            <a:extLst>
              <a:ext uri="{FF2B5EF4-FFF2-40B4-BE49-F238E27FC236}">
                <a16:creationId xmlns:a16="http://schemas.microsoft.com/office/drawing/2014/main" id="{96B2AF3C-BA01-D148-747F-C0CBBC86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560" y="5384594"/>
            <a:ext cx="1733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CALIBRATION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WITH FIELD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DISTRESS</a:t>
            </a:r>
          </a:p>
        </p:txBody>
      </p:sp>
      <p:sp>
        <p:nvSpPr>
          <p:cNvPr id="33" name="Text Box 55">
            <a:extLst>
              <a:ext uri="{FF2B5EF4-FFF2-40B4-BE49-F238E27FC236}">
                <a16:creationId xmlns:a16="http://schemas.microsoft.com/office/drawing/2014/main" id="{3D2E2F24-1804-31A6-55EB-44E19E0F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237" y="5769658"/>
            <a:ext cx="1790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OUTPUTS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% Slabs cracked</a:t>
            </a:r>
          </a:p>
        </p:txBody>
      </p:sp>
      <p:sp>
        <p:nvSpPr>
          <p:cNvPr id="34" name="Rectangle 56">
            <a:extLst>
              <a:ext uri="{FF2B5EF4-FFF2-40B4-BE49-F238E27FC236}">
                <a16:creationId xmlns:a16="http://schemas.microsoft.com/office/drawing/2014/main" id="{5D0F7746-B269-A769-0DE5-9810ACDA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52600"/>
            <a:ext cx="220980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Text Box 57">
            <a:extLst>
              <a:ext uri="{FF2B5EF4-FFF2-40B4-BE49-F238E27FC236}">
                <a16:creationId xmlns:a16="http://schemas.microsoft.com/office/drawing/2014/main" id="{7C660AFC-2CCA-E9A5-7011-40F5E5347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440" y="1947919"/>
            <a:ext cx="324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36" name="Line 58">
            <a:extLst>
              <a:ext uri="{FF2B5EF4-FFF2-40B4-BE49-F238E27FC236}">
                <a16:creationId xmlns:a16="http://schemas.microsoft.com/office/drawing/2014/main" id="{2B724E96-14B5-BCD7-0EEB-A92DCD414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200400"/>
            <a:ext cx="0" cy="622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B70D64F5-4A51-0A6C-531C-DE05E95CB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184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60">
            <a:extLst>
              <a:ext uri="{FF2B5EF4-FFF2-40B4-BE49-F238E27FC236}">
                <a16:creationId xmlns:a16="http://schemas.microsoft.com/office/drawing/2014/main" id="{F3345270-1896-4237-3257-6518AF00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1844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61">
            <a:extLst>
              <a:ext uri="{FF2B5EF4-FFF2-40B4-BE49-F238E27FC236}">
                <a16:creationId xmlns:a16="http://schemas.microsoft.com/office/drawing/2014/main" id="{C27A676C-EF1B-0DE7-0C7A-26996CD3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52600"/>
            <a:ext cx="137160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" name="Line 62">
            <a:extLst>
              <a:ext uri="{FF2B5EF4-FFF2-40B4-BE49-F238E27FC236}">
                <a16:creationId xmlns:a16="http://schemas.microsoft.com/office/drawing/2014/main" id="{D84C2BDE-D1D2-EDCF-523B-5CB6B0AB90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81043" y="3137308"/>
            <a:ext cx="1" cy="20694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65">
            <a:extLst>
              <a:ext uri="{FF2B5EF4-FFF2-40B4-BE49-F238E27FC236}">
                <a16:creationId xmlns:a16="http://schemas.microsoft.com/office/drawing/2014/main" id="{78198E11-B334-17F0-73D0-B2381F2D64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8075" y="6003925"/>
            <a:ext cx="190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67">
            <a:extLst>
              <a:ext uri="{FF2B5EF4-FFF2-40B4-BE49-F238E27FC236}">
                <a16:creationId xmlns:a16="http://schemas.microsoft.com/office/drawing/2014/main" id="{207DED71-55A9-9128-C1A2-A73075034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304800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" name="Text Box 68">
            <a:extLst>
              <a:ext uri="{FF2B5EF4-FFF2-40B4-BE49-F238E27FC236}">
                <a16:creationId xmlns:a16="http://schemas.microsoft.com/office/drawing/2014/main" id="{AC9AFA6A-6E23-4C69-E394-D4F209C4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01361"/>
            <a:ext cx="297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Traffic- load spectra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Climate – moist. &amp; temp. distributions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Temporal material properties</a:t>
            </a:r>
          </a:p>
        </p:txBody>
      </p:sp>
      <p:sp>
        <p:nvSpPr>
          <p:cNvPr id="46" name="Rectangle 69">
            <a:extLst>
              <a:ext uri="{FF2B5EF4-FFF2-40B4-BE49-F238E27FC236}">
                <a16:creationId xmlns:a16="http://schemas.microsoft.com/office/drawing/2014/main" id="{DEB24DDE-9844-796C-39E9-A07B61DE496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45737" y="1713706"/>
            <a:ext cx="233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PROCESSED INPUTS</a:t>
            </a:r>
          </a:p>
        </p:txBody>
      </p:sp>
      <p:sp>
        <p:nvSpPr>
          <p:cNvPr id="47" name="Line 71">
            <a:extLst>
              <a:ext uri="{FF2B5EF4-FFF2-40B4-BE49-F238E27FC236}">
                <a16:creationId xmlns:a16="http://schemas.microsoft.com/office/drawing/2014/main" id="{5390E5A4-888F-6161-7D18-363AFF6D68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286000"/>
            <a:ext cx="838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745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91A8-766E-C3F4-B9A3-86DA678E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/>
              <a:t>Factorial Designs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6427D6-484F-5967-B861-C4825BA46AFF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9677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/>
              <a:t>JPCP Slab Cracking:</a:t>
            </a:r>
            <a:endParaRPr lang="en-US" altLang="en-US" sz="2400" dirty="0"/>
          </a:p>
          <a:p>
            <a:pPr lvl="0"/>
            <a:r>
              <a:rPr lang="en-US" sz="2400" dirty="0"/>
              <a:t>L/ℓ (</a:t>
            </a:r>
            <a:r>
              <a:rPr lang="en-US" sz="2400" u="sng" dirty="0"/>
              <a:t>&lt;</a:t>
            </a:r>
            <a:r>
              <a:rPr lang="en-US" sz="2400" dirty="0"/>
              <a:t> 5.5, </a:t>
            </a:r>
            <a:r>
              <a:rPr lang="en-US" sz="2400" u="sng" dirty="0"/>
              <a:t>&gt;</a:t>
            </a:r>
            <a:r>
              <a:rPr lang="en-US" sz="2400" dirty="0"/>
              <a:t> 6.0)</a:t>
            </a:r>
          </a:p>
          <a:p>
            <a:pPr lvl="0"/>
            <a:r>
              <a:rPr lang="en-US" sz="2400" dirty="0"/>
              <a:t>PCC Modulus of Rupture (28-day) (</a:t>
            </a:r>
            <a:r>
              <a:rPr lang="en-US" sz="2400" u="sng" dirty="0"/>
              <a:t>&lt;</a:t>
            </a:r>
            <a:r>
              <a:rPr lang="en-US" sz="2400" dirty="0"/>
              <a:t> 725 psi, &gt; 725 psi)</a:t>
            </a:r>
          </a:p>
          <a:p>
            <a:pPr lvl="0"/>
            <a:r>
              <a:rPr lang="en-US" sz="2400" dirty="0"/>
              <a:t>Mean Annual Average Temperature (MAAT) (&lt; 52°F, </a:t>
            </a:r>
            <a:r>
              <a:rPr lang="en-US" sz="2400" u="sng" dirty="0"/>
              <a:t>&gt;</a:t>
            </a:r>
            <a:r>
              <a:rPr lang="en-US" sz="2400" dirty="0"/>
              <a:t> 52°F)</a:t>
            </a:r>
          </a:p>
          <a:p>
            <a:pPr lvl="0"/>
            <a:r>
              <a:rPr lang="en-US" sz="2400" dirty="0"/>
              <a:t>Average Annual Precipitation (</a:t>
            </a:r>
            <a:r>
              <a:rPr lang="en-US" sz="2400" u="sng" dirty="0"/>
              <a:t>&lt;</a:t>
            </a:r>
            <a:r>
              <a:rPr lang="en-US" sz="2400" dirty="0"/>
              <a:t> 27 in, &gt; 27 in)</a:t>
            </a:r>
          </a:p>
          <a:p>
            <a:pPr lvl="0"/>
            <a:r>
              <a:rPr lang="en-US" sz="2400" dirty="0"/>
              <a:t>ADTT*Age at Last Distress Measurement (</a:t>
            </a:r>
            <a:r>
              <a:rPr lang="en-US" sz="2400" u="sng" dirty="0"/>
              <a:t>&lt;</a:t>
            </a:r>
            <a:r>
              <a:rPr lang="en-US" sz="2400" dirty="0"/>
              <a:t> 9000 vehicle-</a:t>
            </a:r>
            <a:r>
              <a:rPr lang="en-US" sz="2400" dirty="0" err="1"/>
              <a:t>yrs</a:t>
            </a:r>
            <a:r>
              <a:rPr lang="en-US" sz="2400" dirty="0"/>
              <a:t>, &gt; 9000 vehicle-</a:t>
            </a:r>
            <a:r>
              <a:rPr lang="en-US" sz="2400" dirty="0" err="1"/>
              <a:t>yrs</a:t>
            </a:r>
            <a:r>
              <a:rPr lang="en-US" sz="2400" dirty="0"/>
              <a:t>) </a:t>
            </a:r>
          </a:p>
          <a:p>
            <a:pPr lvl="0"/>
            <a:r>
              <a:rPr lang="en-US" sz="2400" dirty="0"/>
              <a:t>Edge Support (no, yes)</a:t>
            </a:r>
          </a:p>
        </p:txBody>
      </p:sp>
    </p:spTree>
    <p:extLst>
      <p:ext uri="{BB962C8B-B14F-4D97-AF65-F5344CB8AC3E}">
        <p14:creationId xmlns:p14="http://schemas.microsoft.com/office/powerpoint/2010/main" val="90630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DFB1-BAF7-8AAE-9962-9FAA82B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effect of gradient and load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C40D748-DD5E-E384-674A-F532AE488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2133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9900"/>
                </a:solidFill>
                <a:cs typeface="Arial" panose="020B0604020202020204" pitchFamily="34" charset="0"/>
              </a:rPr>
              <a:t>Temp. or Moist.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78F6B2E3-4853-B8E5-E918-A5A9BD01A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88" y="2525713"/>
            <a:ext cx="314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BCF70D08-25BD-A007-9203-11F71A23D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9100" y="3186113"/>
            <a:ext cx="376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CE507D5E-0D4B-78A4-1870-075F0E817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6425" y="2776538"/>
            <a:ext cx="0" cy="396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F1CB11F2-CA71-C3C8-961D-8771CF7B3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9100" y="2763838"/>
            <a:ext cx="376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1BF14663-EFFC-05FC-3B51-5ABB1C100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5" y="3022600"/>
            <a:ext cx="39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_</a:t>
            </a:r>
          </a:p>
        </p:txBody>
      </p:sp>
      <p:sp>
        <p:nvSpPr>
          <p:cNvPr id="26" name="Arc 9">
            <a:extLst>
              <a:ext uri="{FF2B5EF4-FFF2-40B4-BE49-F238E27FC236}">
                <a16:creationId xmlns:a16="http://schemas.microsoft.com/office/drawing/2014/main" id="{CC8FC889-2D91-42C3-FEB1-B0E6B26519EB}"/>
              </a:ext>
            </a:extLst>
          </p:cNvPr>
          <p:cNvSpPr>
            <a:spLocks/>
          </p:cNvSpPr>
          <p:nvPr/>
        </p:nvSpPr>
        <p:spPr bwMode="auto">
          <a:xfrm>
            <a:off x="3062288" y="2778125"/>
            <a:ext cx="338137" cy="4095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16"/>
                </a:moveTo>
                <a:cubicBezTo>
                  <a:pt x="46" y="9658"/>
                  <a:pt x="9641" y="55"/>
                  <a:pt x="21499" y="0"/>
                </a:cubicBezTo>
              </a:path>
              <a:path w="21600" h="21600" stroke="0" extrusionOk="0">
                <a:moveTo>
                  <a:pt x="0" y="21516"/>
                </a:moveTo>
                <a:cubicBezTo>
                  <a:pt x="46" y="9658"/>
                  <a:pt x="9641" y="55"/>
                  <a:pt x="21499" y="0"/>
                </a:cubicBezTo>
                <a:lnTo>
                  <a:pt x="21600" y="21600"/>
                </a:lnTo>
                <a:lnTo>
                  <a:pt x="0" y="21516"/>
                </a:lnTo>
                <a:close/>
              </a:path>
            </a:pathLst>
          </a:custGeom>
          <a:noFill/>
          <a:ln w="25400" cap="rnd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5C8A0E20-70E7-F5B5-D8C4-065C6F49D33E}"/>
              </a:ext>
            </a:extLst>
          </p:cNvPr>
          <p:cNvGrpSpPr>
            <a:grpSpLocks/>
          </p:cNvGrpSpPr>
          <p:nvPr/>
        </p:nvGrpSpPr>
        <p:grpSpPr bwMode="auto">
          <a:xfrm>
            <a:off x="3856038" y="3138488"/>
            <a:ext cx="4710112" cy="134937"/>
            <a:chOff x="1709" y="1737"/>
            <a:chExt cx="2967" cy="85"/>
          </a:xfrm>
        </p:grpSpPr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C3468F31-6AF9-4368-708A-3CEAFECAB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9" y="1737"/>
              <a:ext cx="2967" cy="0"/>
            </a:xfrm>
            <a:prstGeom prst="line">
              <a:avLst/>
            </a:prstGeom>
            <a:noFill/>
            <a:ln w="38100">
              <a:solidFill>
                <a:srgbClr val="AD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2">
              <a:extLst>
                <a:ext uri="{FF2B5EF4-FFF2-40B4-BE49-F238E27FC236}">
                  <a16:creationId xmlns:a16="http://schemas.microsoft.com/office/drawing/2014/main" id="{C4047FFE-70BF-3386-03B2-43E6C355C8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6" y="1741"/>
              <a:ext cx="103" cy="51"/>
            </a:xfrm>
            <a:prstGeom prst="line">
              <a:avLst/>
            </a:prstGeom>
            <a:noFill/>
            <a:ln w="38100">
              <a:solidFill>
                <a:srgbClr val="AD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3">
              <a:extLst>
                <a:ext uri="{FF2B5EF4-FFF2-40B4-BE49-F238E27FC236}">
                  <a16:creationId xmlns:a16="http://schemas.microsoft.com/office/drawing/2014/main" id="{B83FA822-B11E-BAB9-E328-263A0F162D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8" y="1771"/>
              <a:ext cx="103" cy="51"/>
            </a:xfrm>
            <a:prstGeom prst="line">
              <a:avLst/>
            </a:prstGeom>
            <a:noFill/>
            <a:ln w="38100">
              <a:solidFill>
                <a:srgbClr val="AD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4">
              <a:extLst>
                <a:ext uri="{FF2B5EF4-FFF2-40B4-BE49-F238E27FC236}">
                  <a16:creationId xmlns:a16="http://schemas.microsoft.com/office/drawing/2014/main" id="{1EEB5A54-049D-BF2B-CC28-322CD57B9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8" y="1741"/>
              <a:ext cx="55" cy="81"/>
            </a:xfrm>
            <a:prstGeom prst="line">
              <a:avLst/>
            </a:prstGeom>
            <a:noFill/>
            <a:ln w="38100">
              <a:solidFill>
                <a:srgbClr val="AD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5">
              <a:extLst>
                <a:ext uri="{FF2B5EF4-FFF2-40B4-BE49-F238E27FC236}">
                  <a16:creationId xmlns:a16="http://schemas.microsoft.com/office/drawing/2014/main" id="{265872F4-96AC-C717-C801-7F718E6CD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1" y="1741"/>
              <a:ext cx="102" cy="51"/>
            </a:xfrm>
            <a:prstGeom prst="line">
              <a:avLst/>
            </a:prstGeom>
            <a:noFill/>
            <a:ln w="38100">
              <a:solidFill>
                <a:srgbClr val="AD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id="{C41B7B14-2E01-DABD-D7B3-3AE618F32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2" y="1771"/>
              <a:ext cx="103" cy="51"/>
            </a:xfrm>
            <a:prstGeom prst="line">
              <a:avLst/>
            </a:prstGeom>
            <a:noFill/>
            <a:ln w="38100">
              <a:solidFill>
                <a:srgbClr val="AD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id="{0312639E-D353-7E86-2D9C-6457C281A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1741"/>
              <a:ext cx="56" cy="81"/>
            </a:xfrm>
            <a:prstGeom prst="line">
              <a:avLst/>
            </a:prstGeom>
            <a:noFill/>
            <a:ln w="38100">
              <a:solidFill>
                <a:srgbClr val="AD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18">
            <a:extLst>
              <a:ext uri="{FF2B5EF4-FFF2-40B4-BE49-F238E27FC236}">
                <a16:creationId xmlns:a16="http://schemas.microsoft.com/office/drawing/2014/main" id="{5DD64D8D-8A98-D348-F24B-E9BDD12CF1B0}"/>
              </a:ext>
            </a:extLst>
          </p:cNvPr>
          <p:cNvGrpSpPr>
            <a:grpSpLocks/>
          </p:cNvGrpSpPr>
          <p:nvPr/>
        </p:nvGrpSpPr>
        <p:grpSpPr bwMode="auto">
          <a:xfrm>
            <a:off x="4251325" y="2697163"/>
            <a:ext cx="3968750" cy="490537"/>
            <a:chOff x="1958" y="1459"/>
            <a:chExt cx="2500" cy="309"/>
          </a:xfrm>
        </p:grpSpPr>
        <p:grpSp>
          <p:nvGrpSpPr>
            <p:cNvPr id="36" name="Group 19">
              <a:extLst>
                <a:ext uri="{FF2B5EF4-FFF2-40B4-BE49-F238E27FC236}">
                  <a16:creationId xmlns:a16="http://schemas.microsoft.com/office/drawing/2014/main" id="{8E971D90-1AB2-2A6B-310B-53F0C409E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8" y="1459"/>
              <a:ext cx="1250" cy="309"/>
              <a:chOff x="3208" y="1459"/>
              <a:chExt cx="1250" cy="309"/>
            </a:xfrm>
          </p:grpSpPr>
          <p:sp>
            <p:nvSpPr>
              <p:cNvPr id="41" name="Arc 20">
                <a:extLst>
                  <a:ext uri="{FF2B5EF4-FFF2-40B4-BE49-F238E27FC236}">
                    <a16:creationId xmlns:a16="http://schemas.microsoft.com/office/drawing/2014/main" id="{48707EA5-5F44-9AFC-2584-E136F0A05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1666"/>
                <a:ext cx="1234" cy="102"/>
              </a:xfrm>
              <a:custGeom>
                <a:avLst/>
                <a:gdLst>
                  <a:gd name="T0" fmla="*/ 0 w 21599"/>
                  <a:gd name="T1" fmla="*/ 0 h 21600"/>
                  <a:gd name="T2" fmla="*/ 0 w 21599"/>
                  <a:gd name="T3" fmla="*/ 0 h 21600"/>
                  <a:gd name="T4" fmla="*/ 0 w 2159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600"/>
                  <a:gd name="T11" fmla="*/ 21599 w 21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600" fill="none" extrusionOk="0">
                    <a:moveTo>
                      <a:pt x="-1" y="0"/>
                    </a:moveTo>
                    <a:cubicBezTo>
                      <a:pt x="11846" y="0"/>
                      <a:pt x="21482" y="9541"/>
                      <a:pt x="21598" y="21387"/>
                    </a:cubicBezTo>
                  </a:path>
                  <a:path w="21599" h="21600" stroke="0" extrusionOk="0">
                    <a:moveTo>
                      <a:pt x="-1" y="0"/>
                    </a:moveTo>
                    <a:cubicBezTo>
                      <a:pt x="11846" y="0"/>
                      <a:pt x="21482" y="9541"/>
                      <a:pt x="21598" y="21387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1">
                <a:extLst>
                  <a:ext uri="{FF2B5EF4-FFF2-40B4-BE49-F238E27FC236}">
                    <a16:creationId xmlns:a16="http://schemas.microsoft.com/office/drawing/2014/main" id="{58A3B468-6F35-4F8E-8424-82D897D92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8" y="1563"/>
                <a:ext cx="0" cy="1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rc 22">
                <a:extLst>
                  <a:ext uri="{FF2B5EF4-FFF2-40B4-BE49-F238E27FC236}">
                    <a16:creationId xmlns:a16="http://schemas.microsoft.com/office/drawing/2014/main" id="{97BE84E2-857C-FBA5-7BA4-69AD7F8D1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1459"/>
                <a:ext cx="1234" cy="1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" name="Group 23">
              <a:extLst>
                <a:ext uri="{FF2B5EF4-FFF2-40B4-BE49-F238E27FC236}">
                  <a16:creationId xmlns:a16="http://schemas.microsoft.com/office/drawing/2014/main" id="{E6716FA1-5B7F-5E74-CB7B-F20E1D3AC8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8" y="1459"/>
              <a:ext cx="1251" cy="309"/>
              <a:chOff x="1958" y="1459"/>
              <a:chExt cx="1251" cy="309"/>
            </a:xfrm>
          </p:grpSpPr>
          <p:sp>
            <p:nvSpPr>
              <p:cNvPr id="38" name="Arc 24">
                <a:extLst>
                  <a:ext uri="{FF2B5EF4-FFF2-40B4-BE49-F238E27FC236}">
                    <a16:creationId xmlns:a16="http://schemas.microsoft.com/office/drawing/2014/main" id="{730E9321-6248-05D3-67CE-7D9C5617D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1666"/>
                <a:ext cx="1234" cy="102"/>
              </a:xfrm>
              <a:custGeom>
                <a:avLst/>
                <a:gdLst>
                  <a:gd name="T0" fmla="*/ 0 w 21599"/>
                  <a:gd name="T1" fmla="*/ 0 h 21600"/>
                  <a:gd name="T2" fmla="*/ 0 w 21599"/>
                  <a:gd name="T3" fmla="*/ 0 h 21600"/>
                  <a:gd name="T4" fmla="*/ 0 w 2159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600"/>
                  <a:gd name="T11" fmla="*/ 21599 w 21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600" fill="none" extrusionOk="0">
                    <a:moveTo>
                      <a:pt x="0" y="21387"/>
                    </a:moveTo>
                    <a:cubicBezTo>
                      <a:pt x="116" y="9547"/>
                      <a:pt x="9742" y="9"/>
                      <a:pt x="21582" y="0"/>
                    </a:cubicBezTo>
                  </a:path>
                  <a:path w="21599" h="21600" stroke="0" extrusionOk="0">
                    <a:moveTo>
                      <a:pt x="0" y="21387"/>
                    </a:moveTo>
                    <a:cubicBezTo>
                      <a:pt x="116" y="9547"/>
                      <a:pt x="9742" y="9"/>
                      <a:pt x="21582" y="0"/>
                    </a:cubicBezTo>
                    <a:lnTo>
                      <a:pt x="21599" y="21600"/>
                    </a:lnTo>
                    <a:lnTo>
                      <a:pt x="0" y="21387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5">
                <a:extLst>
                  <a:ext uri="{FF2B5EF4-FFF2-40B4-BE49-F238E27FC236}">
                    <a16:creationId xmlns:a16="http://schemas.microsoft.com/office/drawing/2014/main" id="{07507924-F746-0B6A-00B9-7E5F1AE0A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8" y="1563"/>
                <a:ext cx="0" cy="1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rc 26">
                <a:extLst>
                  <a:ext uri="{FF2B5EF4-FFF2-40B4-BE49-F238E27FC236}">
                    <a16:creationId xmlns:a16="http://schemas.microsoft.com/office/drawing/2014/main" id="{6A04967E-4726-7DC5-553E-2A6287C39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1459"/>
                <a:ext cx="1234" cy="1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7"/>
                      <a:pt x="9659" y="9"/>
                      <a:pt x="21582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7"/>
                      <a:pt x="9659" y="9"/>
                      <a:pt x="21582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" name="Rectangle 27">
            <a:extLst>
              <a:ext uri="{FF2B5EF4-FFF2-40B4-BE49-F238E27FC236}">
                <a16:creationId xmlns:a16="http://schemas.microsoft.com/office/drawing/2014/main" id="{9E0B543C-4056-1288-11C2-6488B6102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459787"/>
            <a:ext cx="207909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cs typeface="Arial" panose="020B0604020202020204" pitchFamily="34" charset="0"/>
              </a:rPr>
              <a:t>Positive gradient</a:t>
            </a:r>
          </a:p>
        </p:txBody>
      </p:sp>
      <p:grpSp>
        <p:nvGrpSpPr>
          <p:cNvPr id="45" name="Group 28">
            <a:extLst>
              <a:ext uri="{FF2B5EF4-FFF2-40B4-BE49-F238E27FC236}">
                <a16:creationId xmlns:a16="http://schemas.microsoft.com/office/drawing/2014/main" id="{2D675649-39A6-147D-FF1A-11D0EAC8E790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800600"/>
            <a:ext cx="5849938" cy="1519238"/>
            <a:chOff x="1049" y="2353"/>
            <a:chExt cx="3685" cy="957"/>
          </a:xfrm>
        </p:grpSpPr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A764F96F-0A1A-86EE-3177-5DC63E407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2353"/>
              <a:ext cx="19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47" name="Line 30">
              <a:extLst>
                <a:ext uri="{FF2B5EF4-FFF2-40B4-BE49-F238E27FC236}">
                  <a16:creationId xmlns:a16="http://schemas.microsoft.com/office/drawing/2014/main" id="{9AC536BE-EC44-BC5C-050B-AE8E00E7D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787"/>
              <a:ext cx="2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1">
              <a:extLst>
                <a:ext uri="{FF2B5EF4-FFF2-40B4-BE49-F238E27FC236}">
                  <a16:creationId xmlns:a16="http://schemas.microsoft.com/office/drawing/2014/main" id="{197C0B92-86FF-3EEB-E366-F4E4E3A17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3" y="2529"/>
              <a:ext cx="0" cy="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32">
              <a:extLst>
                <a:ext uri="{FF2B5EF4-FFF2-40B4-BE49-F238E27FC236}">
                  <a16:creationId xmlns:a16="http://schemas.microsoft.com/office/drawing/2014/main" id="{DD27A6F9-BE8C-40B9-2811-E5065ADC0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521"/>
              <a:ext cx="2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33">
              <a:extLst>
                <a:ext uri="{FF2B5EF4-FFF2-40B4-BE49-F238E27FC236}">
                  <a16:creationId xmlns:a16="http://schemas.microsoft.com/office/drawing/2014/main" id="{35114EAE-1636-05F4-FF3E-53C1B2589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" y="2684"/>
              <a:ext cx="2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_</a:t>
              </a:r>
            </a:p>
          </p:txBody>
        </p:sp>
        <p:sp>
          <p:nvSpPr>
            <p:cNvPr id="51" name="Arc 34">
              <a:extLst>
                <a:ext uri="{FF2B5EF4-FFF2-40B4-BE49-F238E27FC236}">
                  <a16:creationId xmlns:a16="http://schemas.microsoft.com/office/drawing/2014/main" id="{23464A5D-476C-AFD9-F236-FE42E516EC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52" y="2544"/>
              <a:ext cx="213" cy="2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16"/>
                  </a:moveTo>
                  <a:cubicBezTo>
                    <a:pt x="46" y="9658"/>
                    <a:pt x="9641" y="55"/>
                    <a:pt x="21499" y="0"/>
                  </a:cubicBezTo>
                </a:path>
                <a:path w="21600" h="21600" stroke="0" extrusionOk="0">
                  <a:moveTo>
                    <a:pt x="0" y="21516"/>
                  </a:moveTo>
                  <a:cubicBezTo>
                    <a:pt x="46" y="9658"/>
                    <a:pt x="9641" y="55"/>
                    <a:pt x="21499" y="0"/>
                  </a:cubicBezTo>
                  <a:lnTo>
                    <a:pt x="21600" y="21600"/>
                  </a:lnTo>
                  <a:lnTo>
                    <a:pt x="0" y="21516"/>
                  </a:lnTo>
                  <a:close/>
                </a:path>
              </a:pathLst>
            </a:custGeom>
            <a:noFill/>
            <a:ln w="25400" cap="rnd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" name="Group 35">
              <a:extLst>
                <a:ext uri="{FF2B5EF4-FFF2-40B4-BE49-F238E27FC236}">
                  <a16:creationId xmlns:a16="http://schemas.microsoft.com/office/drawing/2014/main" id="{F7589D90-FCFE-DE9A-3852-A6125184C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7" y="2766"/>
              <a:ext cx="2967" cy="85"/>
              <a:chOff x="1745" y="2553"/>
              <a:chExt cx="2967" cy="85"/>
            </a:xfrm>
          </p:grpSpPr>
          <p:sp>
            <p:nvSpPr>
              <p:cNvPr id="63" name="Line 36">
                <a:extLst>
                  <a:ext uri="{FF2B5EF4-FFF2-40B4-BE49-F238E27FC236}">
                    <a16:creationId xmlns:a16="http://schemas.microsoft.com/office/drawing/2014/main" id="{B488B417-79EE-6A2D-2EB6-8DB83743F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5" y="2553"/>
                <a:ext cx="2967" cy="0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37">
                <a:extLst>
                  <a:ext uri="{FF2B5EF4-FFF2-40B4-BE49-F238E27FC236}">
                    <a16:creationId xmlns:a16="http://schemas.microsoft.com/office/drawing/2014/main" id="{2E4BD701-883A-C314-1ADC-786A005A8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2" y="2557"/>
                <a:ext cx="103" cy="51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38">
                <a:extLst>
                  <a:ext uri="{FF2B5EF4-FFF2-40B4-BE49-F238E27FC236}">
                    <a16:creationId xmlns:a16="http://schemas.microsoft.com/office/drawing/2014/main" id="{7DFE0EEA-192A-B44A-6C85-A2AB12DED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54" y="2587"/>
                <a:ext cx="103" cy="51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39">
                <a:extLst>
                  <a:ext uri="{FF2B5EF4-FFF2-40B4-BE49-F238E27FC236}">
                    <a16:creationId xmlns:a16="http://schemas.microsoft.com/office/drawing/2014/main" id="{B6317CE1-4C96-8503-ABF7-B197FBE5A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4" y="2557"/>
                <a:ext cx="55" cy="81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40">
                <a:extLst>
                  <a:ext uri="{FF2B5EF4-FFF2-40B4-BE49-F238E27FC236}">
                    <a16:creationId xmlns:a16="http://schemas.microsoft.com/office/drawing/2014/main" id="{B7F0D824-D630-71E8-AED6-92D5AB637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7" y="2557"/>
                <a:ext cx="102" cy="51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41">
                <a:extLst>
                  <a:ext uri="{FF2B5EF4-FFF2-40B4-BE49-F238E27FC236}">
                    <a16:creationId xmlns:a16="http://schemas.microsoft.com/office/drawing/2014/main" id="{BD99AF9D-43BD-92AF-9AC5-98B61C85D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78" y="2587"/>
                <a:ext cx="103" cy="51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42">
                <a:extLst>
                  <a:ext uri="{FF2B5EF4-FFF2-40B4-BE49-F238E27FC236}">
                    <a16:creationId xmlns:a16="http://schemas.microsoft.com/office/drawing/2014/main" id="{42C74476-A60C-A2D2-77A6-EFB4CD9FE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7" y="2557"/>
                <a:ext cx="56" cy="81"/>
              </a:xfrm>
              <a:prstGeom prst="line">
                <a:avLst/>
              </a:prstGeom>
              <a:noFill/>
              <a:ln w="38100">
                <a:solidFill>
                  <a:srgbClr val="AD6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" name="Group 43">
              <a:extLst>
                <a:ext uri="{FF2B5EF4-FFF2-40B4-BE49-F238E27FC236}">
                  <a16:creationId xmlns:a16="http://schemas.microsoft.com/office/drawing/2014/main" id="{DD580AE6-A93E-F293-2724-A9AED43C00B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016" y="2448"/>
              <a:ext cx="2500" cy="309"/>
              <a:chOff x="1994" y="2275"/>
              <a:chExt cx="2500" cy="309"/>
            </a:xfrm>
          </p:grpSpPr>
          <p:grpSp>
            <p:nvGrpSpPr>
              <p:cNvPr id="55" name="Group 44">
                <a:extLst>
                  <a:ext uri="{FF2B5EF4-FFF2-40B4-BE49-F238E27FC236}">
                    <a16:creationId xmlns:a16="http://schemas.microsoft.com/office/drawing/2014/main" id="{A6D8ED1C-A723-BAC9-B0EA-6D770673FE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4" y="2275"/>
                <a:ext cx="1250" cy="309"/>
                <a:chOff x="3244" y="2275"/>
                <a:chExt cx="1250" cy="309"/>
              </a:xfrm>
            </p:grpSpPr>
            <p:sp>
              <p:nvSpPr>
                <p:cNvPr id="60" name="Arc 45">
                  <a:extLst>
                    <a:ext uri="{FF2B5EF4-FFF2-40B4-BE49-F238E27FC236}">
                      <a16:creationId xmlns:a16="http://schemas.microsoft.com/office/drawing/2014/main" id="{C181BE18-C092-EE8F-E7B1-884D87AB7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4" y="2482"/>
                  <a:ext cx="1234" cy="102"/>
                </a:xfrm>
                <a:custGeom>
                  <a:avLst/>
                  <a:gdLst>
                    <a:gd name="T0" fmla="*/ 0 w 21599"/>
                    <a:gd name="T1" fmla="*/ 0 h 21600"/>
                    <a:gd name="T2" fmla="*/ 0 w 21599"/>
                    <a:gd name="T3" fmla="*/ 0 h 21600"/>
                    <a:gd name="T4" fmla="*/ 0 w 2159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-1" y="0"/>
                      </a:moveTo>
                      <a:cubicBezTo>
                        <a:pt x="11846" y="0"/>
                        <a:pt x="21482" y="9541"/>
                        <a:pt x="21598" y="21387"/>
                      </a:cubicBezTo>
                    </a:path>
                    <a:path w="21599" h="21600" stroke="0" extrusionOk="0">
                      <a:moveTo>
                        <a:pt x="-1" y="0"/>
                      </a:moveTo>
                      <a:cubicBezTo>
                        <a:pt x="11846" y="0"/>
                        <a:pt x="21482" y="9541"/>
                        <a:pt x="21598" y="21387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6">
                  <a:extLst>
                    <a:ext uri="{FF2B5EF4-FFF2-40B4-BE49-F238E27FC236}">
                      <a16:creationId xmlns:a16="http://schemas.microsoft.com/office/drawing/2014/main" id="{5735A7E1-3BAE-7CE1-9F2F-EB6D3C72A6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4" y="2379"/>
                  <a:ext cx="0" cy="188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rc 47">
                  <a:extLst>
                    <a:ext uri="{FF2B5EF4-FFF2-40B4-BE49-F238E27FC236}">
                      <a16:creationId xmlns:a16="http://schemas.microsoft.com/office/drawing/2014/main" id="{768F0EAC-1FEB-6439-9F88-2A67EC955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4" y="2275"/>
                  <a:ext cx="1234" cy="10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48">
                <a:extLst>
                  <a:ext uri="{FF2B5EF4-FFF2-40B4-BE49-F238E27FC236}">
                    <a16:creationId xmlns:a16="http://schemas.microsoft.com/office/drawing/2014/main" id="{C674F14D-C477-89B2-CB36-51EF21810D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4" y="2275"/>
                <a:ext cx="1251" cy="309"/>
                <a:chOff x="1994" y="2275"/>
                <a:chExt cx="1251" cy="309"/>
              </a:xfrm>
            </p:grpSpPr>
            <p:sp>
              <p:nvSpPr>
                <p:cNvPr id="57" name="Arc 49">
                  <a:extLst>
                    <a:ext uri="{FF2B5EF4-FFF2-40B4-BE49-F238E27FC236}">
                      <a16:creationId xmlns:a16="http://schemas.microsoft.com/office/drawing/2014/main" id="{23985E6D-8A83-4AFB-A55C-B54686A84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482"/>
                  <a:ext cx="1234" cy="102"/>
                </a:xfrm>
                <a:custGeom>
                  <a:avLst/>
                  <a:gdLst>
                    <a:gd name="T0" fmla="*/ 0 w 21599"/>
                    <a:gd name="T1" fmla="*/ 0 h 21600"/>
                    <a:gd name="T2" fmla="*/ 0 w 21599"/>
                    <a:gd name="T3" fmla="*/ 0 h 21600"/>
                    <a:gd name="T4" fmla="*/ 0 w 2159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0" y="21387"/>
                      </a:moveTo>
                      <a:cubicBezTo>
                        <a:pt x="116" y="9547"/>
                        <a:pt x="9742" y="9"/>
                        <a:pt x="21582" y="0"/>
                      </a:cubicBezTo>
                    </a:path>
                    <a:path w="21599" h="21600" stroke="0" extrusionOk="0">
                      <a:moveTo>
                        <a:pt x="0" y="21387"/>
                      </a:moveTo>
                      <a:cubicBezTo>
                        <a:pt x="116" y="9547"/>
                        <a:pt x="9742" y="9"/>
                        <a:pt x="21582" y="0"/>
                      </a:cubicBezTo>
                      <a:lnTo>
                        <a:pt x="21599" y="21600"/>
                      </a:lnTo>
                      <a:lnTo>
                        <a:pt x="0" y="21387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50">
                  <a:extLst>
                    <a:ext uri="{FF2B5EF4-FFF2-40B4-BE49-F238E27FC236}">
                      <a16:creationId xmlns:a16="http://schemas.microsoft.com/office/drawing/2014/main" id="{8714EEAC-9E6B-4B80-D68B-965B6E83A4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94" y="2379"/>
                  <a:ext cx="0" cy="188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Arc 51">
                  <a:extLst>
                    <a:ext uri="{FF2B5EF4-FFF2-40B4-BE49-F238E27FC236}">
                      <a16:creationId xmlns:a16="http://schemas.microsoft.com/office/drawing/2014/main" id="{CD70DF45-A583-0976-66FD-85AFA3560F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275"/>
                  <a:ext cx="1234" cy="10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7"/>
                        <a:pt x="9659" y="9"/>
                        <a:pt x="21582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7"/>
                        <a:pt x="9659" y="9"/>
                        <a:pt x="21582" y="0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F4B43467-8067-4659-77C1-8A1488322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3060"/>
              <a:ext cx="13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cs typeface="Arial" panose="020B0604020202020204" pitchFamily="34" charset="0"/>
                </a:rPr>
                <a:t>Negative gradient</a:t>
              </a:r>
            </a:p>
          </p:txBody>
        </p:sp>
      </p:grpSp>
      <p:sp>
        <p:nvSpPr>
          <p:cNvPr id="70" name="Oval 53">
            <a:extLst>
              <a:ext uri="{FF2B5EF4-FFF2-40B4-BE49-F238E27FC236}">
                <a16:creationId xmlns:a16="http://schemas.microsoft.com/office/drawing/2014/main" id="{9188EF74-0A70-9273-210E-4D3540587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098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Oval 54">
            <a:extLst>
              <a:ext uri="{FF2B5EF4-FFF2-40B4-BE49-F238E27FC236}">
                <a16:creationId xmlns:a16="http://schemas.microsoft.com/office/drawing/2014/main" id="{CE192F3E-59D1-1B54-D7B8-8020A7954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36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" name="Oval 55">
            <a:extLst>
              <a:ext uri="{FF2B5EF4-FFF2-40B4-BE49-F238E27FC236}">
                <a16:creationId xmlns:a16="http://schemas.microsoft.com/office/drawing/2014/main" id="{1893ECF3-3F17-AD46-013B-7FFECC729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572000"/>
            <a:ext cx="457200" cy="457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" name="Oval 56">
            <a:extLst>
              <a:ext uri="{FF2B5EF4-FFF2-40B4-BE49-F238E27FC236}">
                <a16:creationId xmlns:a16="http://schemas.microsoft.com/office/drawing/2014/main" id="{F22D19C8-475E-64C8-EEFE-87AF5A21A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724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" name="Line 57">
            <a:extLst>
              <a:ext uri="{FF2B5EF4-FFF2-40B4-BE49-F238E27FC236}">
                <a16:creationId xmlns:a16="http://schemas.microsoft.com/office/drawing/2014/main" id="{852EA668-62EF-7DF4-B56F-663A43F3D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9718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58">
            <a:extLst>
              <a:ext uri="{FF2B5EF4-FFF2-40B4-BE49-F238E27FC236}">
                <a16:creationId xmlns:a16="http://schemas.microsoft.com/office/drawing/2014/main" id="{83EA658C-ACAD-3D27-64AC-7FA9CC53F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14985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" name="Group 59">
            <a:extLst>
              <a:ext uri="{FF2B5EF4-FFF2-40B4-BE49-F238E27FC236}">
                <a16:creationId xmlns:a16="http://schemas.microsoft.com/office/drawing/2014/main" id="{DC75384B-C96F-E74E-0665-AE6896511177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4572000"/>
            <a:ext cx="457200" cy="457200"/>
            <a:chOff x="2064" y="2640"/>
            <a:chExt cx="288" cy="288"/>
          </a:xfrm>
        </p:grpSpPr>
        <p:sp>
          <p:nvSpPr>
            <p:cNvPr id="77" name="Oval 60">
              <a:extLst>
                <a:ext uri="{FF2B5EF4-FFF2-40B4-BE49-F238E27FC236}">
                  <a16:creationId xmlns:a16="http://schemas.microsoft.com/office/drawing/2014/main" id="{E6FC9315-50E1-6267-B785-BB1605189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288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Oval 61">
              <a:extLst>
                <a:ext uri="{FF2B5EF4-FFF2-40B4-BE49-F238E27FC236}">
                  <a16:creationId xmlns:a16="http://schemas.microsoft.com/office/drawing/2014/main" id="{00E48547-F90B-1368-A050-543431889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3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B2DB2C6-F4CF-5DAB-9A27-8B0278F02172}"/>
                  </a:ext>
                </a:extLst>
              </p14:cNvPr>
              <p14:cNvContentPartPr/>
              <p14:nvPr/>
            </p14:nvContentPartPr>
            <p14:xfrm>
              <a:off x="6194908" y="2906956"/>
              <a:ext cx="36720" cy="140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B2DB2C6-F4CF-5DAB-9A27-8B0278F021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5908" y="2898316"/>
                <a:ext cx="54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28CA5C-0F7D-7A39-A73D-98798651763B}"/>
                  </a:ext>
                </a:extLst>
              </p14:cNvPr>
              <p14:cNvContentPartPr/>
              <p14:nvPr/>
            </p14:nvContentPartPr>
            <p14:xfrm>
              <a:off x="6285605" y="5108132"/>
              <a:ext cx="18720" cy="1414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28CA5C-0F7D-7A39-A73D-9879865176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6605" y="5099132"/>
                <a:ext cx="36360" cy="1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9834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91A8-766E-C3F4-B9A3-86DA678E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JPCP Cracking Matrix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3A4F68-B56C-A26A-7A8F-6633A3DC1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410613"/>
            <a:ext cx="7141536" cy="54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858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DFB1-BAF7-8AAE-9962-9FAA82B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JPCP fatigue cracking calibration sites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E6FA65-556E-9973-38B9-FA527A68E1E5}"/>
              </a:ext>
            </a:extLst>
          </p:cNvPr>
          <p:cNvSpPr/>
          <p:nvPr/>
        </p:nvSpPr>
        <p:spPr>
          <a:xfrm>
            <a:off x="4343400" y="6281209"/>
            <a:ext cx="708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29292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Google Map: Location of calibration sites Sept, 2013</a:t>
            </a:r>
            <a:endParaRPr lang="en-US" sz="1600" dirty="0">
              <a:solidFill>
                <a:srgbClr val="292929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5BADC79-F6E0-1A67-38E1-D03B4D744DA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1835680"/>
            <a:ext cx="6553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45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JPCP fatigue cracking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AE18490-C9D0-4E81-EEED-ABA1549BC81B}"/>
              </a:ext>
            </a:extLst>
          </p:cNvPr>
          <p:cNvGraphicFramePr/>
          <p:nvPr/>
        </p:nvGraphicFramePr>
        <p:xfrm>
          <a:off x="6400800" y="3276600"/>
          <a:ext cx="5181600" cy="362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3C80D2-2938-51E3-DF27-3F16E98E683A}"/>
                  </a:ext>
                </a:extLst>
              </p:cNvPr>
              <p:cNvSpPr/>
              <p:nvPr/>
            </p:nvSpPr>
            <p:spPr>
              <a:xfrm>
                <a:off x="537745" y="2169870"/>
                <a:ext cx="4572000" cy="1334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𝐶𝑅𝐾</m:t>
                          </m:r>
                        </m:e>
                        <m:sub/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𝐹𝐷</m:t>
                              </m:r>
                            </m:e>
                            <m:sub/>
                            <m:sup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3C80D2-2938-51E3-DF27-3F16E98E6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5" y="2169870"/>
                <a:ext cx="4572000" cy="13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DA351E-F2A9-49A3-2E42-E00CBEDDF8AA}"/>
                  </a:ext>
                </a:extLst>
              </p:cNvPr>
              <p:cNvSpPr/>
              <p:nvPr/>
            </p:nvSpPr>
            <p:spPr>
              <a:xfrm>
                <a:off x="6807835" y="1622276"/>
                <a:ext cx="4572000" cy="17059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𝐶𝑅𝐾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𝑇𝑂𝑇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total percent slabs cracked                                                                                                              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𝐶𝑅𝐾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𝐵𝑈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percent slabs cracked propagated from the bottom up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𝐶𝑅𝐾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𝑇𝐷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percent slabs cracked propagated from the top down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𝐹𝐷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𝐵𝑈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fatigue damage accumulated from the bottom up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𝐹𝐷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𝑇𝐷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fatigue damage accumulated from the top down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DA351E-F2A9-49A3-2E42-E00CBEDDF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835" y="1622276"/>
                <a:ext cx="4572000" cy="1705916"/>
              </a:xfrm>
              <a:prstGeom prst="rect">
                <a:avLst/>
              </a:prstGeom>
              <a:blipFill>
                <a:blip r:embed="rId5"/>
                <a:stretch>
                  <a:fillRect l="-400" t="-714" r="-56133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5EE2C1-A85F-3F7F-2D4E-71F7BDAB0CE1}"/>
                  </a:ext>
                </a:extLst>
              </p:cNvPr>
              <p:cNvSpPr/>
              <p:nvPr/>
            </p:nvSpPr>
            <p:spPr>
              <a:xfrm>
                <a:off x="33495" y="3727879"/>
                <a:ext cx="62263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𝐶𝑅𝐾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𝑇𝑂𝑇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=100∗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𝐶𝑅𝐾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𝐵𝑈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𝐶𝑅𝐾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𝑇𝐷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𝐶𝑅𝐾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𝐵𝑈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𝐶𝑅𝐾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𝑇𝐷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5EE2C1-A85F-3F7F-2D4E-71F7BDAB0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" y="3727879"/>
                <a:ext cx="6226356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63899B-9CA3-CA46-D2BF-247C3EF7B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59290"/>
              </p:ext>
            </p:extLst>
          </p:nvPr>
        </p:nvGraphicFramePr>
        <p:xfrm>
          <a:off x="914400" y="4572000"/>
          <a:ext cx="2971800" cy="1361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Calibration Coefficient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Task 327.7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en-US" sz="2000" baseline="-25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0.52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en-US" sz="2000" baseline="-25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-2.17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6705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1C975C-C84F-C79A-9DFC-330D5BBA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JPCP fatigue cracking - reliability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2A9729-29DD-4A88-4387-BB80787E5FF3}"/>
                  </a:ext>
                </a:extLst>
              </p:cNvPr>
              <p:cNvSpPr txBox="1"/>
              <p:nvPr/>
            </p:nvSpPr>
            <p:spPr>
              <a:xfrm>
                <a:off x="1752600" y="3024017"/>
                <a:ext cx="7097660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1800" i="0">
                          <a:latin typeface="Cambria Math" panose="02040503050406030204" pitchFamily="18" charset="0"/>
                        </a:rPr>
                        <m:t>tdev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CRK</m:t>
                          </m:r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=0.75+3.5522∗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CRK</m:t>
                              </m:r>
                            </m:e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0.3415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2A9729-29DD-4A88-4387-BB80787E5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024017"/>
                <a:ext cx="7097660" cy="404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A081078-B1D8-5F39-D091-69FCF855596E}"/>
              </a:ext>
            </a:extLst>
          </p:cNvPr>
          <p:cNvSpPr txBox="1"/>
          <p:nvPr/>
        </p:nvSpPr>
        <p:spPr>
          <a:xfrm>
            <a:off x="881830" y="4114800"/>
            <a:ext cx="112339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CRACK_P = predicted cracking at the reliability level P, % slabs. </a:t>
            </a:r>
          </a:p>
          <a:p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CRCK = predicted cracking based on mean inputs (corresponding to 50% reliability), %slabs. </a:t>
            </a:r>
          </a:p>
          <a:p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STDCR = standard deviation of cracking at the predicted level of mean cracking</a:t>
            </a:r>
          </a:p>
          <a:p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Z</a:t>
            </a:r>
            <a:r>
              <a:rPr lang="en-US" sz="2000" baseline="-25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= standard normal deviate (one-tailed distribution).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A0FBD4-1CA1-CC47-369A-BCB2B4FA1338}"/>
              </a:ext>
            </a:extLst>
          </p:cNvPr>
          <p:cNvSpPr txBox="1"/>
          <p:nvPr/>
        </p:nvSpPr>
        <p:spPr>
          <a:xfrm>
            <a:off x="2286000" y="2217777"/>
            <a:ext cx="6233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CRACK_P = CRCK + STD</a:t>
            </a:r>
            <a:r>
              <a:rPr lang="en-US" sz="1800" baseline="-25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</a:t>
            </a: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 Z</a:t>
            </a:r>
            <a:r>
              <a:rPr lang="en-US" sz="1800" baseline="-25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 </a:t>
            </a:r>
            <a:r>
              <a:rPr lang="en-US" sz="1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41749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B65E-B3CA-4448-AAFE-FECE68CFD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667"/>
            <a:ext cx="10419645" cy="2970741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2181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7BE6393-ADBA-44FA-A563-B1348307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JPCP Fatigue cracking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E6963F-B3A6-4DC4-A4BC-B6FE5B248609}"/>
              </a:ext>
            </a:extLst>
          </p:cNvPr>
          <p:cNvSpPr/>
          <p:nvPr/>
        </p:nvSpPr>
        <p:spPr>
          <a:xfrm rot="19103200">
            <a:off x="5085345" y="4861560"/>
            <a:ext cx="2272312" cy="761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94C83370-295E-90F2-8A44-C9472E54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86200"/>
            <a:ext cx="270138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INPUTS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Layer thickness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Joint spacing/load transfer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Material properties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Climate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Traffic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en-US" sz="18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en-US" sz="18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47">
            <a:extLst>
              <a:ext uri="{FF2B5EF4-FFF2-40B4-BE49-F238E27FC236}">
                <a16:creationId xmlns:a16="http://schemas.microsoft.com/office/drawing/2014/main" id="{F4D45ED0-3DCE-CD9B-F5DA-AF5922CED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793" y="2098675"/>
            <a:ext cx="168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STRUCTURAL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MODEL</a:t>
            </a:r>
          </a:p>
        </p:txBody>
      </p:sp>
      <p:sp>
        <p:nvSpPr>
          <p:cNvPr id="26" name="Text Box 48">
            <a:extLst>
              <a:ext uri="{FF2B5EF4-FFF2-40B4-BE49-F238E27FC236}">
                <a16:creationId xmlns:a16="http://schemas.microsoft.com/office/drawing/2014/main" id="{C06B7E8C-11C0-CCB9-5418-512107C87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824038"/>
            <a:ext cx="1187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FATIGUE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DAMAGE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MODEL</a:t>
            </a:r>
          </a:p>
        </p:txBody>
      </p:sp>
      <p:sp>
        <p:nvSpPr>
          <p:cNvPr id="32" name="Text Box 54">
            <a:extLst>
              <a:ext uri="{FF2B5EF4-FFF2-40B4-BE49-F238E27FC236}">
                <a16:creationId xmlns:a16="http://schemas.microsoft.com/office/drawing/2014/main" id="{96B2AF3C-BA01-D148-747F-C0CBBC86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560" y="5384594"/>
            <a:ext cx="1733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CALIBRATION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WITH FIELD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DISTRESS</a:t>
            </a:r>
          </a:p>
        </p:txBody>
      </p:sp>
      <p:sp>
        <p:nvSpPr>
          <p:cNvPr id="33" name="Text Box 55">
            <a:extLst>
              <a:ext uri="{FF2B5EF4-FFF2-40B4-BE49-F238E27FC236}">
                <a16:creationId xmlns:a16="http://schemas.microsoft.com/office/drawing/2014/main" id="{3D2E2F24-1804-31A6-55EB-44E19E0F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237" y="5769658"/>
            <a:ext cx="1790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OUTPUTS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% Slabs cracked</a:t>
            </a:r>
          </a:p>
        </p:txBody>
      </p:sp>
      <p:sp>
        <p:nvSpPr>
          <p:cNvPr id="34" name="Rectangle 56">
            <a:extLst>
              <a:ext uri="{FF2B5EF4-FFF2-40B4-BE49-F238E27FC236}">
                <a16:creationId xmlns:a16="http://schemas.microsoft.com/office/drawing/2014/main" id="{5D0F7746-B269-A769-0DE5-9810ACDA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52600"/>
            <a:ext cx="220980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Text Box 57">
            <a:extLst>
              <a:ext uri="{FF2B5EF4-FFF2-40B4-BE49-F238E27FC236}">
                <a16:creationId xmlns:a16="http://schemas.microsoft.com/office/drawing/2014/main" id="{7C660AFC-2CCA-E9A5-7011-40F5E5347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440" y="1947919"/>
            <a:ext cx="324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36" name="Line 58">
            <a:extLst>
              <a:ext uri="{FF2B5EF4-FFF2-40B4-BE49-F238E27FC236}">
                <a16:creationId xmlns:a16="http://schemas.microsoft.com/office/drawing/2014/main" id="{2B724E96-14B5-BCD7-0EEB-A92DCD414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251054"/>
            <a:ext cx="0" cy="622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B70D64F5-4A51-0A6C-531C-DE05E95CB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184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60">
            <a:extLst>
              <a:ext uri="{FF2B5EF4-FFF2-40B4-BE49-F238E27FC236}">
                <a16:creationId xmlns:a16="http://schemas.microsoft.com/office/drawing/2014/main" id="{F3345270-1896-4237-3257-6518AF00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1844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61">
            <a:extLst>
              <a:ext uri="{FF2B5EF4-FFF2-40B4-BE49-F238E27FC236}">
                <a16:creationId xmlns:a16="http://schemas.microsoft.com/office/drawing/2014/main" id="{C27A676C-EF1B-0DE7-0C7A-26996CD3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52600"/>
            <a:ext cx="137160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" name="Rectangle 63">
            <a:extLst>
              <a:ext uri="{FF2B5EF4-FFF2-40B4-BE49-F238E27FC236}">
                <a16:creationId xmlns:a16="http://schemas.microsoft.com/office/drawing/2014/main" id="{28158674-B94A-47C4-3E5D-FB64F6A8D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5206794"/>
            <a:ext cx="1905000" cy="1271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" name="Line 65">
            <a:extLst>
              <a:ext uri="{FF2B5EF4-FFF2-40B4-BE49-F238E27FC236}">
                <a16:creationId xmlns:a16="http://schemas.microsoft.com/office/drawing/2014/main" id="{78198E11-B334-17F0-73D0-B2381F2D64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8075" y="6003925"/>
            <a:ext cx="190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67">
            <a:extLst>
              <a:ext uri="{FF2B5EF4-FFF2-40B4-BE49-F238E27FC236}">
                <a16:creationId xmlns:a16="http://schemas.microsoft.com/office/drawing/2014/main" id="{207DED71-55A9-9128-C1A2-A73075034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304800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" name="Text Box 68">
            <a:extLst>
              <a:ext uri="{FF2B5EF4-FFF2-40B4-BE49-F238E27FC236}">
                <a16:creationId xmlns:a16="http://schemas.microsoft.com/office/drawing/2014/main" id="{AC9AFA6A-6E23-4C69-E394-D4F209C4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01361"/>
            <a:ext cx="297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Traffic- load spectra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Climate – moist. &amp; temp. distributions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Temporal material properties</a:t>
            </a:r>
          </a:p>
        </p:txBody>
      </p:sp>
      <p:sp>
        <p:nvSpPr>
          <p:cNvPr id="46" name="Rectangle 69">
            <a:extLst>
              <a:ext uri="{FF2B5EF4-FFF2-40B4-BE49-F238E27FC236}">
                <a16:creationId xmlns:a16="http://schemas.microsoft.com/office/drawing/2014/main" id="{DEB24DDE-9844-796C-39E9-A07B61DE496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45737" y="1713706"/>
            <a:ext cx="233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PROCESSED INPUTS</a:t>
            </a:r>
          </a:p>
        </p:txBody>
      </p:sp>
      <p:sp>
        <p:nvSpPr>
          <p:cNvPr id="47" name="Line 71">
            <a:extLst>
              <a:ext uri="{FF2B5EF4-FFF2-40B4-BE49-F238E27FC236}">
                <a16:creationId xmlns:a16="http://schemas.microsoft.com/office/drawing/2014/main" id="{5390E5A4-888F-6161-7D18-363AFF6D68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286000"/>
            <a:ext cx="838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62">
            <a:extLst>
              <a:ext uri="{FF2B5EF4-FFF2-40B4-BE49-F238E27FC236}">
                <a16:creationId xmlns:a16="http://schemas.microsoft.com/office/drawing/2014/main" id="{B038B0FF-5250-710A-0109-AB1CD09C8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9677" y="3128240"/>
            <a:ext cx="1" cy="207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8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E6BE-DF76-A415-F4B0-4211B65D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NCHRP 1-51-Incorporating Slab/Underlying Layer Interaction into the Concrete Pavement Analysis Procedures (2017)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B1188-5653-F5AD-EC3B-2F2B566A7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3959"/>
            <a:ext cx="7620000" cy="448204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PI: Dr. Lev Khazanovich</a:t>
            </a:r>
          </a:p>
          <a:p>
            <a:pPr marL="0" indent="0">
              <a:buNone/>
            </a:pPr>
            <a:r>
              <a:rPr lang="en-US" sz="2400" dirty="0"/>
              <a:t>Account for </a:t>
            </a:r>
            <a:r>
              <a:rPr lang="en-US" sz="2400" dirty="0">
                <a:solidFill>
                  <a:srgbClr val="00B050"/>
                </a:solidFill>
              </a:rPr>
              <a:t>slab-base interface </a:t>
            </a:r>
            <a:r>
              <a:rPr lang="en-US" sz="2400" dirty="0"/>
              <a:t>bond degradation</a:t>
            </a:r>
          </a:p>
          <a:p>
            <a:pPr marL="0" indent="0">
              <a:buNone/>
            </a:pPr>
            <a:r>
              <a:rPr lang="en-US" sz="2400" dirty="0"/>
              <a:t>Modified JPCP cracking procedure:</a:t>
            </a:r>
          </a:p>
          <a:p>
            <a:pPr marL="514350" indent="-514350">
              <a:buAutoNum type="alphaLcPeriod"/>
            </a:pPr>
            <a:r>
              <a:rPr lang="en-US" sz="2400" dirty="0"/>
              <a:t>Thermal linearization</a:t>
            </a:r>
          </a:p>
          <a:p>
            <a:pPr marL="514350" indent="-514350">
              <a:buAutoNum type="alphaLcPeriod"/>
            </a:pPr>
            <a:r>
              <a:rPr lang="en-US" sz="2400" dirty="0"/>
              <a:t>Stress analysis &amp; damage calculation</a:t>
            </a:r>
          </a:p>
          <a:p>
            <a:pPr marL="514350" indent="-514350">
              <a:buAutoNum type="alphaLcPeriod"/>
            </a:pPr>
            <a:r>
              <a:rPr lang="en-US" sz="2400" dirty="0"/>
              <a:t>Cracking prediction </a:t>
            </a:r>
          </a:p>
          <a:p>
            <a:pPr marL="514350" indent="-514350">
              <a:buAutoNum type="alphaLcPeriod"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FB194-8E50-0BB7-11D1-04574C831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574243"/>
            <a:ext cx="2223169" cy="3060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71CB80-6A6C-91AD-E318-C26E64E74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81" t="20880" r="20714" b="31667"/>
          <a:stretch/>
        </p:blipFill>
        <p:spPr>
          <a:xfrm>
            <a:off x="7772400" y="4512744"/>
            <a:ext cx="3975769" cy="24848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6FA3DC-8DB5-2A27-B858-0B4DBE1CF068}"/>
              </a:ext>
            </a:extLst>
          </p:cNvPr>
          <p:cNvSpPr/>
          <p:nvPr/>
        </p:nvSpPr>
        <p:spPr>
          <a:xfrm>
            <a:off x="7920453" y="5339433"/>
            <a:ext cx="3679662" cy="5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0D33B72-A87B-DE82-5FAE-1DA25D1072B5}"/>
              </a:ext>
            </a:extLst>
          </p:cNvPr>
          <p:cNvSpPr/>
          <p:nvPr/>
        </p:nvSpPr>
        <p:spPr>
          <a:xfrm>
            <a:off x="7043271" y="5221550"/>
            <a:ext cx="724782" cy="261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7BE6393-ADBA-44FA-A563-B1348307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JPCP Fatigue cracking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E6963F-B3A6-4DC4-A4BC-B6FE5B248609}"/>
              </a:ext>
            </a:extLst>
          </p:cNvPr>
          <p:cNvSpPr/>
          <p:nvPr/>
        </p:nvSpPr>
        <p:spPr>
          <a:xfrm rot="19103200">
            <a:off x="5085345" y="4861560"/>
            <a:ext cx="2272312" cy="761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94C83370-295E-90F2-8A44-C9472E54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86200"/>
            <a:ext cx="270138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INPUTS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Layer thickness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Joint spacing/load transfer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Material properties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Climate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Traffic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en-US" sz="18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altLang="en-US" sz="18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47">
            <a:extLst>
              <a:ext uri="{FF2B5EF4-FFF2-40B4-BE49-F238E27FC236}">
                <a16:creationId xmlns:a16="http://schemas.microsoft.com/office/drawing/2014/main" id="{F4D45ED0-3DCE-CD9B-F5DA-AF5922CED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793" y="2098675"/>
            <a:ext cx="168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STRUCTURAL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MODEL</a:t>
            </a:r>
          </a:p>
        </p:txBody>
      </p:sp>
      <p:sp>
        <p:nvSpPr>
          <p:cNvPr id="26" name="Text Box 48">
            <a:extLst>
              <a:ext uri="{FF2B5EF4-FFF2-40B4-BE49-F238E27FC236}">
                <a16:creationId xmlns:a16="http://schemas.microsoft.com/office/drawing/2014/main" id="{C06B7E8C-11C0-CCB9-5418-512107C87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824038"/>
            <a:ext cx="1187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FATIGUE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DAMAGE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MODEL</a:t>
            </a:r>
          </a:p>
        </p:txBody>
      </p:sp>
      <p:sp>
        <p:nvSpPr>
          <p:cNvPr id="32" name="Text Box 54">
            <a:extLst>
              <a:ext uri="{FF2B5EF4-FFF2-40B4-BE49-F238E27FC236}">
                <a16:creationId xmlns:a16="http://schemas.microsoft.com/office/drawing/2014/main" id="{96B2AF3C-BA01-D148-747F-C0CBBC86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560" y="5384594"/>
            <a:ext cx="1733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CALIBRATION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WITH FIELD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DISTRESS</a:t>
            </a:r>
          </a:p>
        </p:txBody>
      </p:sp>
      <p:sp>
        <p:nvSpPr>
          <p:cNvPr id="33" name="Text Box 55">
            <a:extLst>
              <a:ext uri="{FF2B5EF4-FFF2-40B4-BE49-F238E27FC236}">
                <a16:creationId xmlns:a16="http://schemas.microsoft.com/office/drawing/2014/main" id="{3D2E2F24-1804-31A6-55EB-44E19E0F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237" y="5769658"/>
            <a:ext cx="1790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OUTPUTS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% Slabs cracked</a:t>
            </a:r>
          </a:p>
        </p:txBody>
      </p:sp>
      <p:sp>
        <p:nvSpPr>
          <p:cNvPr id="34" name="Rectangle 56">
            <a:extLst>
              <a:ext uri="{FF2B5EF4-FFF2-40B4-BE49-F238E27FC236}">
                <a16:creationId xmlns:a16="http://schemas.microsoft.com/office/drawing/2014/main" id="{5D0F7746-B269-A769-0DE5-9810ACDA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52600"/>
            <a:ext cx="220980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Text Box 57">
            <a:extLst>
              <a:ext uri="{FF2B5EF4-FFF2-40B4-BE49-F238E27FC236}">
                <a16:creationId xmlns:a16="http://schemas.microsoft.com/office/drawing/2014/main" id="{7C660AFC-2CCA-E9A5-7011-40F5E5347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440" y="1947919"/>
            <a:ext cx="324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36" name="Line 58">
            <a:extLst>
              <a:ext uri="{FF2B5EF4-FFF2-40B4-BE49-F238E27FC236}">
                <a16:creationId xmlns:a16="http://schemas.microsoft.com/office/drawing/2014/main" id="{2B724E96-14B5-BCD7-0EEB-A92DCD414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200400"/>
            <a:ext cx="0" cy="622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B70D64F5-4A51-0A6C-531C-DE05E95CB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184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60">
            <a:extLst>
              <a:ext uri="{FF2B5EF4-FFF2-40B4-BE49-F238E27FC236}">
                <a16:creationId xmlns:a16="http://schemas.microsoft.com/office/drawing/2014/main" id="{F3345270-1896-4237-3257-6518AF00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1844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61">
            <a:extLst>
              <a:ext uri="{FF2B5EF4-FFF2-40B4-BE49-F238E27FC236}">
                <a16:creationId xmlns:a16="http://schemas.microsoft.com/office/drawing/2014/main" id="{C27A676C-EF1B-0DE7-0C7A-26996CD3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52600"/>
            <a:ext cx="137160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" name="Rectangle 63">
            <a:extLst>
              <a:ext uri="{FF2B5EF4-FFF2-40B4-BE49-F238E27FC236}">
                <a16:creationId xmlns:a16="http://schemas.microsoft.com/office/drawing/2014/main" id="{28158674-B94A-47C4-3E5D-FB64F6A8D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5206794"/>
            <a:ext cx="1905000" cy="1271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" name="Line 65">
            <a:extLst>
              <a:ext uri="{FF2B5EF4-FFF2-40B4-BE49-F238E27FC236}">
                <a16:creationId xmlns:a16="http://schemas.microsoft.com/office/drawing/2014/main" id="{78198E11-B334-17F0-73D0-B2381F2D64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8075" y="6003925"/>
            <a:ext cx="190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67">
            <a:extLst>
              <a:ext uri="{FF2B5EF4-FFF2-40B4-BE49-F238E27FC236}">
                <a16:creationId xmlns:a16="http://schemas.microsoft.com/office/drawing/2014/main" id="{207DED71-55A9-9128-C1A2-A73075034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3048000" cy="1376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" name="Text Box 68">
            <a:extLst>
              <a:ext uri="{FF2B5EF4-FFF2-40B4-BE49-F238E27FC236}">
                <a16:creationId xmlns:a16="http://schemas.microsoft.com/office/drawing/2014/main" id="{AC9AFA6A-6E23-4C69-E394-D4F209C4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01361"/>
            <a:ext cx="297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Traffic- load spectra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Climate – moist. &amp; temp. distributions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Temporal material properties</a:t>
            </a:r>
          </a:p>
        </p:txBody>
      </p:sp>
      <p:sp>
        <p:nvSpPr>
          <p:cNvPr id="46" name="Rectangle 69">
            <a:extLst>
              <a:ext uri="{FF2B5EF4-FFF2-40B4-BE49-F238E27FC236}">
                <a16:creationId xmlns:a16="http://schemas.microsoft.com/office/drawing/2014/main" id="{DEB24DDE-9844-796C-39E9-A07B61DE496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45737" y="1713706"/>
            <a:ext cx="233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PROCESSED INPUTS</a:t>
            </a:r>
          </a:p>
        </p:txBody>
      </p:sp>
      <p:sp>
        <p:nvSpPr>
          <p:cNvPr id="47" name="Line 71">
            <a:extLst>
              <a:ext uri="{FF2B5EF4-FFF2-40B4-BE49-F238E27FC236}">
                <a16:creationId xmlns:a16="http://schemas.microsoft.com/office/drawing/2014/main" id="{5390E5A4-888F-6161-7D18-363AFF6D68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286000"/>
            <a:ext cx="838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62">
            <a:extLst>
              <a:ext uri="{FF2B5EF4-FFF2-40B4-BE49-F238E27FC236}">
                <a16:creationId xmlns:a16="http://schemas.microsoft.com/office/drawing/2014/main" id="{B038B0FF-5250-710A-0109-AB1CD09C8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4437" y="3128963"/>
            <a:ext cx="1" cy="20063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6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30B3B-D6F0-D36C-610F-28798912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traffic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C40AB-DF5E-38CF-3190-187D44A4D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Bottom-up:</a:t>
            </a:r>
          </a:p>
          <a:p>
            <a:r>
              <a:rPr lang="en-US" sz="2000" dirty="0"/>
              <a:t>Number of </a:t>
            </a:r>
            <a:r>
              <a:rPr lang="en-US" sz="2000" dirty="0">
                <a:solidFill>
                  <a:srgbClr val="00B050"/>
                </a:solidFill>
              </a:rPr>
              <a:t>single</a:t>
            </a:r>
            <a:r>
              <a:rPr lang="en-US" sz="2000" dirty="0"/>
              <a:t> axles under each load category. </a:t>
            </a:r>
          </a:p>
          <a:p>
            <a:r>
              <a:rPr lang="en-US" sz="2000" dirty="0"/>
              <a:t>Number of </a:t>
            </a:r>
            <a:r>
              <a:rPr lang="en-US" sz="2000" dirty="0">
                <a:solidFill>
                  <a:srgbClr val="00B050"/>
                </a:solidFill>
              </a:rPr>
              <a:t>tandem</a:t>
            </a:r>
            <a:r>
              <a:rPr lang="en-US" sz="2000" dirty="0"/>
              <a:t> axles under each load category.</a:t>
            </a:r>
          </a:p>
          <a:p>
            <a:r>
              <a:rPr lang="en-US" sz="2000" dirty="0"/>
              <a:t>Number of </a:t>
            </a:r>
            <a:r>
              <a:rPr lang="en-US" sz="2000" dirty="0">
                <a:solidFill>
                  <a:srgbClr val="00B050"/>
                </a:solidFill>
              </a:rPr>
              <a:t>tridem</a:t>
            </a:r>
            <a:r>
              <a:rPr lang="en-US" sz="2000" dirty="0"/>
              <a:t> axles under each load category. </a:t>
            </a:r>
          </a:p>
          <a:p>
            <a:r>
              <a:rPr lang="en-US" sz="2000" dirty="0"/>
              <a:t>Number of </a:t>
            </a:r>
            <a:r>
              <a:rPr lang="en-US" sz="2000" dirty="0">
                <a:solidFill>
                  <a:srgbClr val="00B050"/>
                </a:solidFill>
              </a:rPr>
              <a:t>quad</a:t>
            </a:r>
            <a:r>
              <a:rPr lang="en-US" sz="2000" dirty="0"/>
              <a:t> axles under each load category.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Top-down</a:t>
            </a:r>
          </a:p>
          <a:p>
            <a:r>
              <a:rPr lang="en-US" sz="2000" dirty="0"/>
              <a:t>Number of </a:t>
            </a:r>
            <a:r>
              <a:rPr lang="en-US" sz="2000" dirty="0">
                <a:solidFill>
                  <a:srgbClr val="00B050"/>
                </a:solidFill>
              </a:rPr>
              <a:t>truck tractors </a:t>
            </a:r>
            <a:r>
              <a:rPr lang="en-US" sz="2000" dirty="0"/>
              <a:t>(Class 8 and above) under each load category. </a:t>
            </a:r>
          </a:p>
          <a:p>
            <a:pPr lvl="1"/>
            <a:r>
              <a:rPr lang="en-US" sz="2000" dirty="0"/>
              <a:t>Steering axle (12 kip) and a tandem axle</a:t>
            </a:r>
          </a:p>
        </p:txBody>
      </p:sp>
    </p:spTree>
    <p:extLst>
      <p:ext uri="{BB962C8B-B14F-4D97-AF65-F5344CB8AC3E}">
        <p14:creationId xmlns:p14="http://schemas.microsoft.com/office/powerpoint/2010/main" val="1623993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314576&quot;&gt;&lt;object type=&quot;3&quot; unique_id=&quot;1314577&quot;&gt;&lt;property id=&quot;20148&quot; value=&quot;5&quot;/&gt;&lt;property id=&quot;20300&quot; value=&quot;Slide 1 - &amp;quot;   Utah League of Cities and Towns Road School April 26, 2017&amp;quot;&quot;/&gt;&lt;property id=&quot;20307&quot; value=&quot;256&quot;/&gt;&lt;/object&gt;&lt;object type=&quot;3&quot; unique_id=&quot;1318836&quot;&gt;&lt;property id=&quot;20148&quot; value=&quot;5&quot;/&gt;&lt;property id=&quot;20300&quot; value=&quot;Slide 35 - &amp;quot;Thank you!&amp;quot;&quot;/&gt;&lt;property id=&quot;20307&quot; value=&quot;287&quot;/&gt;&lt;/object&gt;&lt;object type=&quot;3&quot; unique_id=&quot;1318899&quot;&gt;&lt;property id=&quot;20148&quot; value=&quot;5&quot;/&gt;&lt;property id=&quot;20300&quot; value=&quot;Slide 2 - &amp;quot;Presentation Outline&amp;quot;&quot;/&gt;&lt;property id=&quot;20307&quot; value=&quot;313&quot;/&gt;&lt;/object&gt;&lt;object type=&quot;3&quot; unique_id=&quot;1318900&quot;&gt;&lt;property id=&quot;20148&quot; value=&quot;5&quot;/&gt;&lt;property id=&quot;20300&quot; value=&quot;Slide 4 - &amp;quot;What is Automated Data Collection?&amp;quot;&quot;/&gt;&lt;property id=&quot;20307&quot; value=&quot;314&quot;/&gt;&lt;/object&gt;&lt;object type=&quot;3&quot; unique_id=&quot;1318901&quot;&gt;&lt;property id=&quot;20148&quot; value=&quot;5&quot;/&gt;&lt;property id=&quot;20300&quot; value=&quot;Slide 5 - &amp;quot;Capabilities&amp;quot;&quot;/&gt;&lt;property id=&quot;20307&quot; value=&quot;317&quot;/&gt;&lt;/object&gt;&lt;object type=&quot;3&quot; unique_id=&quot;1318902&quot;&gt;&lt;property id=&quot;20148&quot; value=&quot;5&quot;/&gt;&lt;property id=&quot;20300&quot; value=&quot;Slide 6 - &amp;quot;Leading Technology Used for Distress&amp;quot;&quot;/&gt;&lt;property id=&quot;20307&quot; value=&quot;320&quot;/&gt;&lt;/object&gt;&lt;object type=&quot;3&quot; unique_id=&quot;1318903&quot;&gt;&lt;property id=&quot;20148&quot; value=&quot;5&quot;/&gt;&lt;property id=&quot;20300&quot; value=&quot;Slide 7 - &amp;quot;Distress Data Reduction&amp;amp;#x09;&amp;quot;&quot;/&gt;&lt;property id=&quot;20307&quot; value=&quot;318&quot;/&gt;&lt;/object&gt;&lt;object type=&quot;3&quot; unique_id=&quot;1318904&quot;&gt;&lt;property id=&quot;20148&quot; value=&quot;5&quot;/&gt;&lt;property id=&quot;20300&quot; value=&quot;Slide 8 - &amp;quot;Example Images&amp;quot;&quot;/&gt;&lt;property id=&quot;20307&quot; value=&quot;319&quot;/&gt;&lt;/object&gt;&lt;object type=&quot;3&quot; unique_id=&quot;1318905&quot;&gt;&lt;property id=&quot;20148&quot; value=&quot;5&quot;/&gt;&lt;property id=&quot;20300&quot; value=&quot;Slide 9 - &amp;quot;Challenges You Don’t See But Should be Aware of….&amp;quot;&quot;/&gt;&lt;property id=&quot;20307&quot; value=&quot;344&quot;/&gt;&lt;/object&gt;&lt;object type=&quot;3&quot; unique_id=&quot;1318906&quot;&gt;&lt;property id=&quot;20148&quot; value=&quot;5&quot;/&gt;&lt;property id=&quot;20300&quot; value=&quot;Slide 10 - &amp;quot;Why Do Automated Data Collection?&amp;quot;&quot;/&gt;&lt;property id=&quot;20307&quot; value=&quot;315&quot;/&gt;&lt;/object&gt;&lt;object type=&quot;3&quot; unique_id=&quot;1318907&quot;&gt;&lt;property id=&quot;20148&quot; value=&quot;5&quot;/&gt;&lt;property id=&quot;20300&quot; value=&quot;Slide 11 - &amp;quot;Cost/Benefit Considerations&amp;quot;&quot;/&gt;&lt;property id=&quot;20307&quot; value=&quot;316&quot;/&gt;&lt;/object&gt;&lt;object type=&quot;3&quot; unique_id=&quot;1318908&quot;&gt;&lt;property id=&quot;20148&quot; value=&quot;5&quot;/&gt;&lt;property id=&quot;20300&quot; value=&quot;Slide 12 - &amp;quot;Closing Thoughts on Automated Data Collection&amp;quot;&quot;/&gt;&lt;property id=&quot;20307&quot; value=&quot;321&quot;/&gt;&lt;/object&gt;&lt;object type=&quot;3&quot; unique_id=&quot;1318910&quot;&gt;&lt;property id=&quot;20148&quot; value=&quot;5&quot;/&gt;&lt;property id=&quot;20300&quot; value=&quot;Slide 14 - &amp;quot;AC Pavement Distress Types&amp;quot;&quot;/&gt;&lt;property id=&quot;20307&quot; value=&quot;323&quot;/&gt;&lt;/object&gt;&lt;object type=&quot;3&quot; unique_id=&quot;1318911&quot;&gt;&lt;property id=&quot;20148&quot; value=&quot;5&quot;/&gt;&lt;property id=&quot;20300&quot; value=&quot;Slide 15 - &amp;quot;Name That Distress!&amp;quot;&quot;/&gt;&lt;property id=&quot;20307&quot; value=&quot;324&quot;/&gt;&lt;/object&gt;&lt;object type=&quot;3&quot; unique_id=&quot;1318912&quot;&gt;&lt;property id=&quot;20148&quot; value=&quot;5&quot;/&gt;&lt;property id=&quot;20300&quot; value=&quot;Slide 16 - &amp;quot;Rutting Mechanism&amp;quot;&quot;/&gt;&lt;property id=&quot;20307&quot; value=&quot;325&quot;/&gt;&lt;/object&gt;&lt;object type=&quot;3&quot; unique_id=&quot;1318913&quot;&gt;&lt;property id=&quot;20148&quot; value=&quot;5&quot;/&gt;&lt;property id=&quot;20300&quot; value=&quot;Slide 17 - &amp;quot;Rutting in Top Lift&amp;quot;&quot;/&gt;&lt;property id=&quot;20307&quot; value=&quot;326&quot;/&gt;&lt;/object&gt;&lt;object type=&quot;3&quot; unique_id=&quot;1318914&quot;&gt;&lt;property id=&quot;20148&quot; value=&quot;5&quot;/&gt;&lt;property id=&quot;20300&quot; value=&quot;Slide 18 - &amp;quot;Candidate Treatments&amp;quot;&quot;/&gt;&lt;property id=&quot;20307&quot; value=&quot;327&quot;/&gt;&lt;/object&gt;&lt;object type=&quot;3&quot; unique_id=&quot;1318915&quot;&gt;&lt;property id=&quot;20148&quot; value=&quot;5&quot;/&gt;&lt;property id=&quot;20300&quot; value=&quot;Slide 19 - &amp;quot;Name That Distress!&amp;quot;&quot;/&gt;&lt;property id=&quot;20307&quot; value=&quot;328&quot;/&gt;&lt;/object&gt;&lt;object type=&quot;3&quot; unique_id=&quot;1318916&quot;&gt;&lt;property id=&quot;20148&quot; value=&quot;5&quot;/&gt;&lt;property id=&quot;20300&quot; value=&quot;Slide 20 - &amp;quot;Fatigue Cracking Mechanism&amp;quot;&quot;/&gt;&lt;property id=&quot;20307&quot; value=&quot;329&quot;/&gt;&lt;/object&gt;&lt;object type=&quot;3&quot; unique_id=&quot;1318917&quot;&gt;&lt;property id=&quot;20148&quot; value=&quot;5&quot;/&gt;&lt;property id=&quot;20300&quot; value=&quot;Slide 21 - &amp;quot;Fatigue Crack Progression&amp;quot;&quot;/&gt;&lt;property id=&quot;20307&quot; value=&quot;330&quot;/&gt;&lt;/object&gt;&lt;object type=&quot;3&quot; unique_id=&quot;1318918&quot;&gt;&lt;property id=&quot;20148&quot; value=&quot;5&quot;/&gt;&lt;property id=&quot;20300&quot; value=&quot;Slide 22 - &amp;quot;Candidate Treatments&amp;quot;&quot;/&gt;&lt;property id=&quot;20307&quot; value=&quot;331&quot;/&gt;&lt;/object&gt;&lt;object type=&quot;3&quot; unique_id=&quot;1318919&quot;&gt;&lt;property id=&quot;20148&quot; value=&quot;5&quot;/&gt;&lt;property id=&quot;20300&quot; value=&quot;Slide 23 - &amp;quot;Name That Distress!&amp;quot;&quot;/&gt;&lt;property id=&quot;20307&quot; value=&quot;332&quot;/&gt;&lt;/object&gt;&lt;object type=&quot;3&quot; unique_id=&quot;1318920&quot;&gt;&lt;property id=&quot;20148&quot; value=&quot;5&quot;/&gt;&lt;property id=&quot;20300&quot; value=&quot;Slide 24 - &amp;quot;Thermal Cracking Mechanism&amp;quot;&quot;/&gt;&lt;property id=&quot;20307&quot; value=&quot;333&quot;/&gt;&lt;/object&gt;&lt;object type=&quot;3&quot; unique_id=&quot;1318921&quot;&gt;&lt;property id=&quot;20148&quot; value=&quot;5&quot;/&gt;&lt;property id=&quot;20300&quot; value=&quot;Slide 25 - &amp;quot;Candidate Treatments&amp;quot;&quot;/&gt;&lt;property id=&quot;20307&quot; value=&quot;334&quot;/&gt;&lt;/object&gt;&lt;object type=&quot;3&quot; unique_id=&quot;1318922&quot;&gt;&lt;property id=&quot;20148&quot; value=&quot;5&quot;/&gt;&lt;property id=&quot;20300&quot; value=&quot;Slide 26 - &amp;quot;Name That Distress!&amp;quot;&quot;/&gt;&lt;property id=&quot;20307&quot; value=&quot;335&quot;/&gt;&lt;/object&gt;&lt;object type=&quot;3&quot; unique_id=&quot;1318923&quot;&gt;&lt;property id=&quot;20148&quot; value=&quot;5&quot;/&gt;&lt;property id=&quot;20300&quot; value=&quot;Slide 27 - &amp;quot;Candidate Treatments&amp;quot;&quot;/&gt;&lt;property id=&quot;20307&quot; value=&quot;336&quot;/&gt;&lt;/object&gt;&lt;object type=&quot;3&quot; unique_id=&quot;1318924&quot;&gt;&lt;property id=&quot;20148&quot; value=&quot;5&quot;/&gt;&lt;property id=&quot;20300&quot; value=&quot;Slide 28 - &amp;quot;Name That Distress!&amp;quot;&quot;/&gt;&lt;property id=&quot;20307&quot; value=&quot;337&quot;/&gt;&lt;/object&gt;&lt;object type=&quot;3&quot; unique_id=&quot;1318925&quot;&gt;&lt;property id=&quot;20148&quot; value=&quot;5&quot;/&gt;&lt;property id=&quot;20300&quot; value=&quot;Slide 29 - &amp;quot;Reflection Cracking Mechanism&amp;quot;&quot;/&gt;&lt;property id=&quot;20307&quot; value=&quot;338&quot;/&gt;&lt;/object&gt;&lt;object type=&quot;3&quot; unique_id=&quot;1318926&quot;&gt;&lt;property id=&quot;20148&quot; value=&quot;5&quot;/&gt;&lt;property id=&quot;20300&quot; value=&quot;Slide 30 - &amp;quot;Candidate Treatments&amp;quot;&quot;/&gt;&lt;property id=&quot;20307&quot; value=&quot;339&quot;/&gt;&lt;/object&gt;&lt;object type=&quot;3&quot; unique_id=&quot;1318927&quot;&gt;&lt;property id=&quot;20148&quot; value=&quot;5&quot;/&gt;&lt;property id=&quot;20300&quot; value=&quot;Slide 31 - &amp;quot;Name That Distress!&amp;quot;&quot;/&gt;&lt;property id=&quot;20307&quot; value=&quot;340&quot;/&gt;&lt;/object&gt;&lt;object type=&quot;3&quot; unique_id=&quot;1318928&quot;&gt;&lt;property id=&quot;20148&quot; value=&quot;5&quot;/&gt;&lt;property id=&quot;20300&quot; value=&quot;Slide 32 - &amp;quot;Stripping Mechanism&amp;quot;&quot;/&gt;&lt;property id=&quot;20307&quot; value=&quot;341&quot;/&gt;&lt;/object&gt;&lt;object type=&quot;3&quot; unique_id=&quot;1318929&quot;&gt;&lt;property id=&quot;20148&quot; value=&quot;5&quot;/&gt;&lt;property id=&quot;20300&quot; value=&quot;Slide 33 - &amp;quot;Candidate Treatments&amp;quot;&quot;/&gt;&lt;property id=&quot;20307&quot; value=&quot;342&quot;/&gt;&lt;/object&gt;&lt;object type=&quot;3&quot; unique_id=&quot;1318930&quot;&gt;&lt;property id=&quot;20148&quot; value=&quot;5&quot;/&gt;&lt;property id=&quot;20300&quot; value=&quot;Slide 34 - &amp;quot;Main Take-away&amp;quot;&quot;/&gt;&lt;property id=&quot;20307&quot; value=&quot;343&quot;/&gt;&lt;/object&gt;&lt;object type=&quot;3&quot; unique_id=&quot;1319163&quot;&gt;&lt;property id=&quot;20148&quot; value=&quot;5&quot;/&gt;&lt;property id=&quot;20300&quot; value=&quot;Slide 3 - &amp;quot;AUTOMATED DATA COLLECTION&amp;quot;&quot;/&gt;&lt;property id=&quot;20307&quot; value=&quot;346&quot;/&gt;&lt;/object&gt;&lt;object type=&quot;3&quot; unique_id=&quot;1319164&quot;&gt;&lt;property id=&quot;20148&quot; value=&quot;5&quot;/&gt;&lt;property id=&quot;20300&quot; value=&quot;Slide 13 - &amp;quot;CAUSES OF PAVEMENT DISTRESS&amp;quot;&quot;/&gt;&lt;property id=&quot;20307&quot; value=&quot;347&quot;/&gt;&lt;/object&gt;&lt;/object&gt;&lt;object type=&quot;8&quot; unique_id=&quot;131460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APTech PPT Template Color Theme">
      <a:dk1>
        <a:srgbClr val="142129"/>
      </a:dk1>
      <a:lt1>
        <a:sysClr val="window" lastClr="FFFFFF"/>
      </a:lt1>
      <a:dk2>
        <a:srgbClr val="435561"/>
      </a:dk2>
      <a:lt2>
        <a:srgbClr val="E7E6E6"/>
      </a:lt2>
      <a:accent1>
        <a:srgbClr val="7AC043"/>
      </a:accent1>
      <a:accent2>
        <a:srgbClr val="097039"/>
      </a:accent2>
      <a:accent3>
        <a:srgbClr val="25B34B"/>
      </a:accent3>
      <a:accent4>
        <a:srgbClr val="01253C"/>
      </a:accent4>
      <a:accent5>
        <a:srgbClr val="194E70"/>
      </a:accent5>
      <a:accent6>
        <a:srgbClr val="94A2AD"/>
      </a:accent6>
      <a:hlink>
        <a:srgbClr val="7AC043"/>
      </a:hlink>
      <a:folHlink>
        <a:srgbClr val="ADD68A"/>
      </a:folHlink>
    </a:clrScheme>
    <a:fontScheme name="APTech PPT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C2B0169-239F-4FBA-B6E2-EE069FFF840F}" vid="{1206501E-091C-449E-99C3-924E62780B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21965</TotalTime>
  <Words>2399</Words>
  <Application>Microsoft Office PowerPoint</Application>
  <PresentationFormat>Widescreen</PresentationFormat>
  <Paragraphs>447</Paragraphs>
  <Slides>54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Calibri</vt:lpstr>
      <vt:lpstr>Cambria Math</vt:lpstr>
      <vt:lpstr>Franklin Gothic Demi Cond</vt:lpstr>
      <vt:lpstr>Franklin Gothic Medium</vt:lpstr>
      <vt:lpstr>Symbol</vt:lpstr>
      <vt:lpstr>Tahoma</vt:lpstr>
      <vt:lpstr>Times New Roman</vt:lpstr>
      <vt:lpstr>Wingdings</vt:lpstr>
      <vt:lpstr>Office Theme</vt:lpstr>
      <vt:lpstr>Equation</vt:lpstr>
      <vt:lpstr>PMED: JPCP Fatigue Cracking         </vt:lpstr>
      <vt:lpstr>JPCP Fatigue cracking</vt:lpstr>
      <vt:lpstr>JPCP Fatigue cracking</vt:lpstr>
      <vt:lpstr>Stresses due to friction</vt:lpstr>
      <vt:lpstr>Combined effect of gradient and load</vt:lpstr>
      <vt:lpstr>JPCP Fatigue cracking</vt:lpstr>
      <vt:lpstr>NCHRP 1-51-Incorporating Slab/Underlying Layer Interaction into the Concrete Pavement Analysis Procedures (2017)</vt:lpstr>
      <vt:lpstr>JPCP Fatigue cracking</vt:lpstr>
      <vt:lpstr>Processing traffic data</vt:lpstr>
      <vt:lpstr>Processing traffic data: Bottom-up cracking</vt:lpstr>
      <vt:lpstr>Material properties</vt:lpstr>
      <vt:lpstr>Pavement temperature and moisture profiles</vt:lpstr>
      <vt:lpstr>Monthly k-value</vt:lpstr>
      <vt:lpstr>NCHRP 1-51: Equivalent k-values</vt:lpstr>
      <vt:lpstr>Zero stress temperature and built-in gradients</vt:lpstr>
      <vt:lpstr>Built-in gradients</vt:lpstr>
      <vt:lpstr>Stresses due to temperature and friction </vt:lpstr>
      <vt:lpstr>Gradients considered</vt:lpstr>
      <vt:lpstr>Gradients considered</vt:lpstr>
      <vt:lpstr>NCHRP 1-51: Consideration of built-in curling</vt:lpstr>
      <vt:lpstr>Gradients considered</vt:lpstr>
      <vt:lpstr>Moisture Gradients</vt:lpstr>
      <vt:lpstr>Moisture gradients</vt:lpstr>
      <vt:lpstr>Moisture gradients</vt:lpstr>
      <vt:lpstr>Gradients considered</vt:lpstr>
      <vt:lpstr>Nonlinear Temperature Gradients</vt:lpstr>
      <vt:lpstr>NCHRP 1-51: Consideration of temperature</vt:lpstr>
      <vt:lpstr>NCHRP 1-51: Consideration of thermal linearization</vt:lpstr>
      <vt:lpstr>JPCP Fatigue cracking</vt:lpstr>
      <vt:lpstr>Structural model: critical load for bottom-up</vt:lpstr>
      <vt:lpstr>Structural model: critical loading for top-down</vt:lpstr>
      <vt:lpstr>Structural model</vt:lpstr>
      <vt:lpstr>NCHRP 1-51: Consideration of slab-base interface</vt:lpstr>
      <vt:lpstr>NCHRP 1-51: Consideration of slab-base interface</vt:lpstr>
      <vt:lpstr>NCHRP 1-51: Consideration of slab-base interface</vt:lpstr>
      <vt:lpstr>Structural model</vt:lpstr>
      <vt:lpstr>Structural model- Bottom-up</vt:lpstr>
      <vt:lpstr>Structural model- Top-down</vt:lpstr>
      <vt:lpstr>Structural model</vt:lpstr>
      <vt:lpstr>Structural model</vt:lpstr>
      <vt:lpstr>Structural model</vt:lpstr>
      <vt:lpstr>Fatigue damage</vt:lpstr>
      <vt:lpstr>Fatigue damage</vt:lpstr>
      <vt:lpstr>NCHRP 1-51: Consideration of flexural strength</vt:lpstr>
      <vt:lpstr>NCHRP 1-51: Consideration of fatigue damage</vt:lpstr>
      <vt:lpstr>NCHRP 1-51: Consideration of built-in curling</vt:lpstr>
      <vt:lpstr>Fatigue damage (linear damage accumulation)</vt:lpstr>
      <vt:lpstr>JPCP Fatigue cracking</vt:lpstr>
      <vt:lpstr>Factorial Designs</vt:lpstr>
      <vt:lpstr>JPCP Cracking Matrix</vt:lpstr>
      <vt:lpstr>JPCP fatigue cracking calibration sites</vt:lpstr>
      <vt:lpstr>JPCP fatigue cracking</vt:lpstr>
      <vt:lpstr>JPCP fatigue cracking - reliability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Prashant Ram</dc:creator>
  <cp:lastModifiedBy>Vandenbossche, Julie Marie</cp:lastModifiedBy>
  <cp:revision>305</cp:revision>
  <dcterms:created xsi:type="dcterms:W3CDTF">2019-04-18T20:40:50Z</dcterms:created>
  <dcterms:modified xsi:type="dcterms:W3CDTF">2022-09-08T19:05:59Z</dcterms:modified>
</cp:coreProperties>
</file>