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311" r:id="rId5"/>
    <p:sldId id="302" r:id="rId6"/>
    <p:sldId id="294" r:id="rId7"/>
    <p:sldId id="295" r:id="rId8"/>
    <p:sldId id="296" r:id="rId9"/>
    <p:sldId id="260" r:id="rId10"/>
    <p:sldId id="261" r:id="rId11"/>
    <p:sldId id="297" r:id="rId12"/>
    <p:sldId id="327" r:id="rId13"/>
    <p:sldId id="298" r:id="rId14"/>
    <p:sldId id="328" r:id="rId15"/>
    <p:sldId id="329" r:id="rId16"/>
    <p:sldId id="330" r:id="rId17"/>
    <p:sldId id="299" r:id="rId18"/>
    <p:sldId id="331" r:id="rId19"/>
    <p:sldId id="258" r:id="rId20"/>
    <p:sldId id="262" r:id="rId21"/>
    <p:sldId id="263" r:id="rId22"/>
    <p:sldId id="332" r:id="rId23"/>
    <p:sldId id="257" r:id="rId24"/>
    <p:sldId id="334" r:id="rId25"/>
    <p:sldId id="259" r:id="rId26"/>
    <p:sldId id="326" r:id="rId27"/>
    <p:sldId id="300" r:id="rId28"/>
    <p:sldId id="272" r:id="rId29"/>
    <p:sldId id="310" r:id="rId30"/>
    <p:sldId id="333"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5510"/>
  </p:normalViewPr>
  <p:slideViewPr>
    <p:cSldViewPr snapToGrid="0" snapToObjects="1">
      <p:cViewPr varScale="1">
        <p:scale>
          <a:sx n="105" d="100"/>
          <a:sy n="105" d="100"/>
        </p:scale>
        <p:origin x="666" y="108"/>
      </p:cViewPr>
      <p:guideLst/>
    </p:cSldViewPr>
  </p:slideViewPr>
  <p:notesTextViewPr>
    <p:cViewPr>
      <p:scale>
        <a:sx n="1" d="1"/>
        <a:sy n="1" d="1"/>
      </p:scale>
      <p:origin x="0" y="0"/>
    </p:cViewPr>
  </p:notesTextViewPr>
  <p:notesViewPr>
    <p:cSldViewPr snapToGrid="0" snapToObjects="1" showGuides="1">
      <p:cViewPr varScale="1">
        <p:scale>
          <a:sx n="83" d="100"/>
          <a:sy n="83" d="100"/>
        </p:scale>
        <p:origin x="381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A53126-845F-4157-99E2-9D16AA3C0D00}"/>
              </a:ext>
            </a:extLst>
          </p:cNvPr>
          <p:cNvSpPr>
            <a:spLocks noGrp="1"/>
          </p:cNvSpPr>
          <p:nvPr>
            <p:ph type="hdr" sz="quarter"/>
          </p:nvPr>
        </p:nvSpPr>
        <p:spPr>
          <a:xfrm>
            <a:off x="1388963" y="239084"/>
            <a:ext cx="4456755" cy="669434"/>
          </a:xfrm>
          <a:prstGeom prst="rect">
            <a:avLst/>
          </a:prstGeom>
        </p:spPr>
        <p:txBody>
          <a:bodyPr vert="horz" lIns="94851" tIns="47425" rIns="94851" bIns="47425" rtlCol="0"/>
          <a:lstStyle>
            <a:lvl1pPr algn="l">
              <a:defRPr sz="1200"/>
            </a:lvl1pPr>
          </a:lstStyle>
          <a:p>
            <a:pPr algn="ctr"/>
            <a:r>
              <a:rPr lang="en-US" b="1" dirty="0"/>
              <a:t>Flood-Frequency Analysis in the Midwest:</a:t>
            </a:r>
            <a:br>
              <a:rPr lang="en-US" b="1" dirty="0"/>
            </a:br>
            <a:r>
              <a:rPr lang="en-US" b="1" dirty="0"/>
              <a:t>Addressing Potential Nonstationary Annual Peak-Flow Records</a:t>
            </a:r>
          </a:p>
          <a:p>
            <a:pPr algn="ctr"/>
            <a:r>
              <a:rPr lang="en-US" b="1" dirty="0"/>
              <a:t>Transportation Pooled Fund Study TPF-5(460)</a:t>
            </a:r>
          </a:p>
        </p:txBody>
      </p:sp>
      <p:sp>
        <p:nvSpPr>
          <p:cNvPr id="4" name="Footer Placeholder 3">
            <a:extLst>
              <a:ext uri="{FF2B5EF4-FFF2-40B4-BE49-F238E27FC236}">
                <a16:creationId xmlns:a16="http://schemas.microsoft.com/office/drawing/2014/main" id="{C3A9AFCF-2C11-452E-B650-F54A16F0EADD}"/>
              </a:ext>
            </a:extLst>
          </p:cNvPr>
          <p:cNvSpPr>
            <a:spLocks noGrp="1"/>
          </p:cNvSpPr>
          <p:nvPr>
            <p:ph type="ftr" sz="quarter" idx="2"/>
          </p:nvPr>
        </p:nvSpPr>
        <p:spPr>
          <a:xfrm>
            <a:off x="487181" y="8915988"/>
            <a:ext cx="3170420" cy="480494"/>
          </a:xfrm>
          <a:prstGeom prst="rect">
            <a:avLst/>
          </a:prstGeom>
        </p:spPr>
        <p:txBody>
          <a:bodyPr vert="horz" lIns="94851" tIns="47425" rIns="94851" bIns="47425" rtlCol="0" anchor="b"/>
          <a:lstStyle>
            <a:lvl1pPr algn="l">
              <a:defRPr sz="1200"/>
            </a:lvl1pPr>
          </a:lstStyle>
          <a:p>
            <a:r>
              <a:rPr lang="en-US" b="1" dirty="0"/>
              <a:t>Kickoff Meeting</a:t>
            </a:r>
          </a:p>
          <a:p>
            <a:r>
              <a:rPr lang="en-US" b="1" dirty="0"/>
              <a:t>November 2, 2020</a:t>
            </a:r>
          </a:p>
        </p:txBody>
      </p:sp>
      <p:sp>
        <p:nvSpPr>
          <p:cNvPr id="5" name="Slide Number Placeholder 4">
            <a:extLst>
              <a:ext uri="{FF2B5EF4-FFF2-40B4-BE49-F238E27FC236}">
                <a16:creationId xmlns:a16="http://schemas.microsoft.com/office/drawing/2014/main" id="{3FB8E5C0-C7BC-411C-A8F2-A672113F7077}"/>
              </a:ext>
            </a:extLst>
          </p:cNvPr>
          <p:cNvSpPr>
            <a:spLocks noGrp="1"/>
          </p:cNvSpPr>
          <p:nvPr>
            <p:ph type="sldNum" sz="quarter" idx="3"/>
          </p:nvPr>
        </p:nvSpPr>
        <p:spPr>
          <a:xfrm>
            <a:off x="3657600" y="8915988"/>
            <a:ext cx="3170420" cy="480494"/>
          </a:xfrm>
          <a:prstGeom prst="rect">
            <a:avLst/>
          </a:prstGeom>
        </p:spPr>
        <p:txBody>
          <a:bodyPr vert="horz" lIns="94851" tIns="47425" rIns="94851" bIns="47425" rtlCol="0" anchor="b"/>
          <a:lstStyle>
            <a:lvl1pPr algn="r">
              <a:defRPr sz="1200"/>
            </a:lvl1pPr>
          </a:lstStyle>
          <a:p>
            <a:fld id="{754D60D5-F751-43D7-A1BA-901E139D2EE6}" type="slidenum">
              <a:rPr lang="en-US" b="1" smtClean="0"/>
              <a:t>‹#›</a:t>
            </a:fld>
            <a:endParaRPr lang="en-US" b="1" dirty="0"/>
          </a:p>
        </p:txBody>
      </p:sp>
    </p:spTree>
    <p:extLst>
      <p:ext uri="{BB962C8B-B14F-4D97-AF65-F5344CB8AC3E}">
        <p14:creationId xmlns:p14="http://schemas.microsoft.com/office/powerpoint/2010/main" val="3772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3" tIns="48327" rIns="96653" bIns="48327" rtlCol="0"/>
          <a:lstStyle>
            <a:lvl1pPr algn="r">
              <a:defRPr sz="1200"/>
            </a:lvl1pPr>
          </a:lstStyle>
          <a:p>
            <a:fld id="{65122E66-E2C4-DD49-839A-DB028D518DA2}" type="datetimeFigureOut">
              <a:rPr lang="en-US" smtClean="0"/>
              <a:t>11/10/2020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CA5CC0F-3819-0A47-AFA3-A3B25CAEE9EA}" type="slidenum">
              <a:rPr lang="en-US" smtClean="0"/>
              <a:t>‹#›</a:t>
            </a:fld>
            <a:endParaRPr lang="en-US" dirty="0"/>
          </a:p>
        </p:txBody>
      </p:sp>
    </p:spTree>
    <p:extLst>
      <p:ext uri="{BB962C8B-B14F-4D97-AF65-F5344CB8AC3E}">
        <p14:creationId xmlns:p14="http://schemas.microsoft.com/office/powerpoint/2010/main" val="213056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3FF09-A657-4490-8682-48511B08D59D}" type="slidenum">
              <a:rPr lang="en-US" smtClean="0"/>
              <a:pPr/>
              <a:t>21</a:t>
            </a:fld>
            <a:endParaRPr lang="en-US" dirty="0"/>
          </a:p>
        </p:txBody>
      </p:sp>
    </p:spTree>
    <p:extLst>
      <p:ext uri="{BB962C8B-B14F-4D97-AF65-F5344CB8AC3E}">
        <p14:creationId xmlns:p14="http://schemas.microsoft.com/office/powerpoint/2010/main" val="375697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3FF09-A657-4490-8682-48511B08D59D}" type="slidenum">
              <a:rPr lang="en-US" smtClean="0"/>
              <a:pPr/>
              <a:t>22</a:t>
            </a:fld>
            <a:endParaRPr lang="en-US" dirty="0"/>
          </a:p>
        </p:txBody>
      </p:sp>
    </p:spTree>
    <p:extLst>
      <p:ext uri="{BB962C8B-B14F-4D97-AF65-F5344CB8AC3E}">
        <p14:creationId xmlns:p14="http://schemas.microsoft.com/office/powerpoint/2010/main" val="161675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B1262-7522-44C4-829A-38A541AA3C6D}" type="slidenum">
              <a:rPr lang="en-US" smtClean="0"/>
              <a:t>23</a:t>
            </a:fld>
            <a:endParaRPr lang="en-US" dirty="0"/>
          </a:p>
        </p:txBody>
      </p:sp>
    </p:spTree>
    <p:extLst>
      <p:ext uri="{BB962C8B-B14F-4D97-AF65-F5344CB8AC3E}">
        <p14:creationId xmlns:p14="http://schemas.microsoft.com/office/powerpoint/2010/main" val="175718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11/10/2020</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pic>
        <p:nvPicPr>
          <p:cNvPr id="10" name="Picture 8" descr="ident348fromlendalK">
            <a:extLst>
              <a:ext uri="{FF2B5EF4-FFF2-40B4-BE49-F238E27FC236}">
                <a16:creationId xmlns:a16="http://schemas.microsoft.com/office/drawing/2014/main" id="{DDE45E7A-FB3B-7843-8655-C04679DE21BC}"/>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57200" y="458787"/>
            <a:ext cx="2057400" cy="760413"/>
          </a:xfrm>
          <a:prstGeom prst="rect">
            <a:avLst/>
          </a:prstGeom>
          <a:noFill/>
        </p:spPr>
      </p:pic>
      <p:sp>
        <p:nvSpPr>
          <p:cNvPr id="11" name="Rectangle 14">
            <a:extLst>
              <a:ext uri="{FF2B5EF4-FFF2-40B4-BE49-F238E27FC236}">
                <a16:creationId xmlns:a16="http://schemas.microsoft.com/office/drawing/2014/main" id="{FD1E91CC-2BAE-0A42-937B-3651E081DF7D}"/>
              </a:ext>
            </a:extLst>
          </p:cNvPr>
          <p:cNvSpPr>
            <a:spLocks noChangeArrowheads="1"/>
          </p:cNvSpPr>
          <p:nvPr userDrawn="1"/>
        </p:nvSpPr>
        <p:spPr bwMode="auto">
          <a:xfrm>
            <a:off x="404813" y="6083300"/>
            <a:ext cx="1925808" cy="397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a:defRPr/>
            </a:pPr>
            <a:r>
              <a:rPr lang="en-US" sz="1000" dirty="0">
                <a:latin typeface="Arial"/>
                <a:cs typeface="Arial"/>
              </a:rPr>
              <a:t>U.S. Department of the Interior</a:t>
            </a:r>
          </a:p>
          <a:p>
            <a:pPr defTabSz="885825">
              <a:defRPr/>
            </a:pPr>
            <a:r>
              <a:rPr lang="en-US" sz="1000" dirty="0">
                <a:latin typeface="Arial"/>
                <a:cs typeface="Arial"/>
              </a:rPr>
              <a:t>U.S. Geological Survey</a:t>
            </a:r>
          </a:p>
        </p:txBody>
      </p:sp>
    </p:spTree>
    <p:extLst>
      <p:ext uri="{BB962C8B-B14F-4D97-AF65-F5344CB8AC3E}">
        <p14:creationId xmlns:p14="http://schemas.microsoft.com/office/powerpoint/2010/main" val="266845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a:t>‹#›</a:t>
            </a:fld>
            <a:endParaRPr lang="en-US" dirty="0"/>
          </a:p>
        </p:txBody>
      </p:sp>
    </p:spTree>
    <p:extLst>
      <p:ext uri="{BB962C8B-B14F-4D97-AF65-F5344CB8AC3E}">
        <p14:creationId xmlns:p14="http://schemas.microsoft.com/office/powerpoint/2010/main" val="318872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11/10/2020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27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a:t>‹#›</a:t>
            </a:fld>
            <a:endParaRPr lang="en-US" dirty="0"/>
          </a:p>
        </p:txBody>
      </p:sp>
    </p:spTree>
    <p:extLst>
      <p:ext uri="{BB962C8B-B14F-4D97-AF65-F5344CB8AC3E}">
        <p14:creationId xmlns:p14="http://schemas.microsoft.com/office/powerpoint/2010/main" val="424536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11/10/2020</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descr="ident348fromlendalK">
            <a:extLst>
              <a:ext uri="{FF2B5EF4-FFF2-40B4-BE49-F238E27FC236}">
                <a16:creationId xmlns:a16="http://schemas.microsoft.com/office/drawing/2014/main" id="{FC08D68A-E3FB-D142-ADF6-A0D9434FD0BD}"/>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72818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145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902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a:t>‹#›</a:t>
            </a:fld>
            <a:endParaRPr lang="en-US" dirty="0"/>
          </a:p>
        </p:txBody>
      </p:sp>
    </p:spTree>
    <p:extLst>
      <p:ext uri="{BB962C8B-B14F-4D97-AF65-F5344CB8AC3E}">
        <p14:creationId xmlns:p14="http://schemas.microsoft.com/office/powerpoint/2010/main" val="53951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11/10/2020</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pic>
        <p:nvPicPr>
          <p:cNvPr id="8" name="Picture 9" descr="ident348fromlendalK">
            <a:extLst>
              <a:ext uri="{FF2B5EF4-FFF2-40B4-BE49-F238E27FC236}">
                <a16:creationId xmlns:a16="http://schemas.microsoft.com/office/drawing/2014/main" id="{F8835C91-FC38-FB47-B61C-6123224398F0}"/>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46527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11/10/2020</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pic>
        <p:nvPicPr>
          <p:cNvPr id="13" name="Picture 9" descr="ident348fromlendalK">
            <a:extLst>
              <a:ext uri="{FF2B5EF4-FFF2-40B4-BE49-F238E27FC236}">
                <a16:creationId xmlns:a16="http://schemas.microsoft.com/office/drawing/2014/main" id="{DE537C0B-C3DD-4D41-90B9-AE079DC35184}"/>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77559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11/10/2020</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pic>
        <p:nvPicPr>
          <p:cNvPr id="10" name="Picture 9" descr="ident348fromlendalK">
            <a:extLst>
              <a:ext uri="{FF2B5EF4-FFF2-40B4-BE49-F238E27FC236}">
                <a16:creationId xmlns:a16="http://schemas.microsoft.com/office/drawing/2014/main" id="{70989EA7-ED67-1E43-A4E0-2703F8C23152}"/>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99625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11/10/2020</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descr="ident348fromlendalK">
            <a:extLst>
              <a:ext uri="{FF2B5EF4-FFF2-40B4-BE49-F238E27FC236}">
                <a16:creationId xmlns:a16="http://schemas.microsoft.com/office/drawing/2014/main" id="{6260F456-EBD3-7E48-84B2-EF7DA958D080}"/>
              </a:ext>
            </a:extLst>
          </p:cNvPr>
          <p:cNvPicPr>
            <a:picLocks noChangeAspect="1" noChangeArrowheads="1"/>
          </p:cNvPicPr>
          <p:nvPr userDrawn="1"/>
        </p:nvPicPr>
        <p:blipFill>
          <a:blip r:embed="rId13">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4116039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EB68-2415-6E45-9D69-922E6DD3B7C9}"/>
              </a:ext>
            </a:extLst>
          </p:cNvPr>
          <p:cNvSpPr>
            <a:spLocks noGrp="1"/>
          </p:cNvSpPr>
          <p:nvPr>
            <p:ph type="ctrTitle"/>
          </p:nvPr>
        </p:nvSpPr>
        <p:spPr/>
        <p:txBody>
          <a:bodyPr/>
          <a:lstStyle/>
          <a:p>
            <a:r>
              <a:rPr lang="en-US" sz="2800" cap="none" dirty="0"/>
              <a:t>Flood-Frequency Analysis in the Midwest: </a:t>
            </a:r>
            <a:br>
              <a:rPr lang="en-US" sz="2800" cap="none" dirty="0"/>
            </a:br>
            <a:r>
              <a:rPr lang="en-US" sz="2800" cap="none" dirty="0"/>
              <a:t>Addressing Potential Nonstationary Annual Peak-Flow Records</a:t>
            </a:r>
          </a:p>
        </p:txBody>
      </p:sp>
      <p:sp>
        <p:nvSpPr>
          <p:cNvPr id="3" name="Subtitle 2">
            <a:extLst>
              <a:ext uri="{FF2B5EF4-FFF2-40B4-BE49-F238E27FC236}">
                <a16:creationId xmlns:a16="http://schemas.microsoft.com/office/drawing/2014/main" id="{EAFE93E9-F042-2B42-B501-0363297E0014}"/>
              </a:ext>
            </a:extLst>
          </p:cNvPr>
          <p:cNvSpPr>
            <a:spLocks noGrp="1"/>
          </p:cNvSpPr>
          <p:nvPr>
            <p:ph type="subTitle" idx="1"/>
          </p:nvPr>
        </p:nvSpPr>
        <p:spPr>
          <a:xfrm>
            <a:off x="7867136" y="863068"/>
            <a:ext cx="3937686" cy="5120069"/>
          </a:xfrm>
        </p:spPr>
        <p:txBody>
          <a:bodyPr/>
          <a:lstStyle/>
          <a:p>
            <a:r>
              <a:rPr lang="en-US" sz="1800" dirty="0"/>
              <a:t>Transportation Pooled Fund</a:t>
            </a:r>
            <a:br>
              <a:rPr lang="en-US" dirty="0"/>
            </a:br>
            <a:r>
              <a:rPr lang="en-US" dirty="0"/>
              <a:t>TPF-5(460) </a:t>
            </a:r>
          </a:p>
          <a:p>
            <a:r>
              <a:rPr lang="en-US" sz="900" dirty="0"/>
              <a:t>https://www.pooledfund.org/Details/Study/687</a:t>
            </a:r>
          </a:p>
          <a:p>
            <a:endParaRPr lang="en-US" dirty="0"/>
          </a:p>
        </p:txBody>
      </p:sp>
    </p:spTree>
    <p:extLst>
      <p:ext uri="{BB962C8B-B14F-4D97-AF65-F5344CB8AC3E}">
        <p14:creationId xmlns:p14="http://schemas.microsoft.com/office/powerpoint/2010/main" val="269547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Scope of Work–Urbanization</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535371" y="2300161"/>
            <a:ext cx="10163834" cy="4147134"/>
          </a:xfrm>
        </p:spPr>
        <p:txBody>
          <a:bodyPr anchor="t">
            <a:normAutofit/>
          </a:bodyPr>
          <a:lstStyle/>
          <a:p>
            <a:pPr>
              <a:lnSpc>
                <a:spcPct val="130000"/>
              </a:lnSpc>
            </a:pPr>
            <a:r>
              <a:rPr lang="en-US" sz="1200" dirty="0"/>
              <a:t>(4) Evaluate the effect of urbanization on flood-peaks in major metropolitan areas in the study region;</a:t>
            </a:r>
            <a:br>
              <a:rPr lang="en-US" sz="1200" dirty="0"/>
            </a:br>
            <a:endParaRPr lang="en-US" sz="1200" dirty="0"/>
          </a:p>
          <a:p>
            <a:pPr marL="171450" indent="-171450">
              <a:lnSpc>
                <a:spcPct val="130000"/>
              </a:lnSpc>
              <a:buFont typeface="Arial" panose="020B0604020202020204" pitchFamily="34" charset="0"/>
              <a:buChar char="•"/>
            </a:pPr>
            <a:r>
              <a:rPr lang="en-US" sz="1200" dirty="0"/>
              <a:t>Expertise in this group</a:t>
            </a:r>
          </a:p>
          <a:p>
            <a:pPr marL="171450" indent="-171450">
              <a:lnSpc>
                <a:spcPct val="130000"/>
              </a:lnSpc>
              <a:buFont typeface="Arial" panose="020B0604020202020204" pitchFamily="34" charset="0"/>
              <a:buChar char="•"/>
            </a:pPr>
            <a:r>
              <a:rPr lang="en-US" sz="1200" dirty="0"/>
              <a:t>Flood-frequency models can be adjusted for urbanization</a:t>
            </a:r>
          </a:p>
          <a:p>
            <a:pPr marL="171450" indent="-171450">
              <a:lnSpc>
                <a:spcPct val="130000"/>
              </a:lnSpc>
              <a:buFont typeface="Arial" panose="020B0604020202020204" pitchFamily="34" charset="0"/>
              <a:buChar char="•"/>
            </a:pPr>
            <a:r>
              <a:rPr lang="en-US" sz="1200" dirty="0"/>
              <a:t>Is this a Concern for our Region?</a:t>
            </a:r>
            <a:br>
              <a:rPr lang="en-US" sz="1200" dirty="0"/>
            </a:br>
            <a:r>
              <a:rPr lang="en-US" sz="1200" dirty="0"/>
              <a:t>Metropolitan Areas with the Highest Direct Property Flood Losses in SHELDUS, 1960–2016</a:t>
            </a:r>
          </a:p>
          <a:p>
            <a:pPr>
              <a:lnSpc>
                <a:spcPct val="130000"/>
              </a:lnSpc>
            </a:pPr>
            <a:endParaRPr lang="en-US" sz="1200" dirty="0"/>
          </a:p>
        </p:txBody>
      </p:sp>
      <p:sp>
        <p:nvSpPr>
          <p:cNvPr id="4" name="TextBox 3">
            <a:extLst>
              <a:ext uri="{FF2B5EF4-FFF2-40B4-BE49-F238E27FC236}">
                <a16:creationId xmlns:a16="http://schemas.microsoft.com/office/drawing/2014/main" id="{F2D8B4E9-BAC8-A143-B08A-087723719E40}"/>
              </a:ext>
            </a:extLst>
          </p:cNvPr>
          <p:cNvSpPr txBox="1"/>
          <p:nvPr/>
        </p:nvSpPr>
        <p:spPr>
          <a:xfrm>
            <a:off x="2077539" y="5467217"/>
            <a:ext cx="2468136" cy="348557"/>
          </a:xfrm>
          <a:prstGeom prst="rect">
            <a:avLst/>
          </a:prstGeom>
          <a:noFill/>
        </p:spPr>
        <p:txBody>
          <a:bodyPr wrap="square" rtlCol="0">
            <a:spAutoFit/>
          </a:bodyPr>
          <a:lstStyle/>
          <a:p>
            <a:pPr marL="0" lvl="3">
              <a:lnSpc>
                <a:spcPct val="130000"/>
              </a:lnSpc>
            </a:pPr>
            <a:r>
              <a:rPr lang="en-US" sz="1400" dirty="0">
                <a:latin typeface="Consolas" panose="020B0609020204030204" pitchFamily="49" charset="0"/>
                <a:cs typeface="Consolas" panose="020B0609020204030204" pitchFamily="49" charset="0"/>
              </a:rPr>
              <a:t>4  Grand Forks, ND–MN</a:t>
            </a:r>
          </a:p>
        </p:txBody>
      </p:sp>
      <p:sp>
        <p:nvSpPr>
          <p:cNvPr id="5" name="TextBox 4">
            <a:extLst>
              <a:ext uri="{FF2B5EF4-FFF2-40B4-BE49-F238E27FC236}">
                <a16:creationId xmlns:a16="http://schemas.microsoft.com/office/drawing/2014/main" id="{11C7EF7C-67CC-864F-99CF-B91ED9CB24BC}"/>
              </a:ext>
            </a:extLst>
          </p:cNvPr>
          <p:cNvSpPr txBox="1"/>
          <p:nvPr/>
        </p:nvSpPr>
        <p:spPr>
          <a:xfrm>
            <a:off x="6005348" y="5503579"/>
            <a:ext cx="4234184" cy="356251"/>
          </a:xfrm>
          <a:prstGeom prst="rect">
            <a:avLst/>
          </a:prstGeom>
          <a:noFill/>
        </p:spPr>
        <p:txBody>
          <a:bodyPr wrap="square" rtlCol="0">
            <a:spAutoFit/>
          </a:bodyPr>
          <a:lstStyle/>
          <a:p>
            <a:pPr marL="0" lvl="3">
              <a:lnSpc>
                <a:spcPct val="130000"/>
              </a:lnSpc>
            </a:pPr>
            <a:r>
              <a:rPr lang="en-US" sz="1400" dirty="0">
                <a:latin typeface="Consolas" panose="020B0609020204030204" pitchFamily="49" charset="0"/>
                <a:cs typeface="Consolas" panose="020B0609020204030204" pitchFamily="49" charset="0"/>
              </a:rPr>
              <a:t>14 Chicago, IL–Naperville, IN–Elgin, WI</a:t>
            </a:r>
            <a:endParaRPr lang="en-US" dirty="0"/>
          </a:p>
        </p:txBody>
      </p:sp>
      <p:sp>
        <p:nvSpPr>
          <p:cNvPr id="11" name="TextBox 10">
            <a:extLst>
              <a:ext uri="{FF2B5EF4-FFF2-40B4-BE49-F238E27FC236}">
                <a16:creationId xmlns:a16="http://schemas.microsoft.com/office/drawing/2014/main" id="{89EE99A3-7804-404C-B58F-710699E0A970}"/>
              </a:ext>
            </a:extLst>
          </p:cNvPr>
          <p:cNvSpPr txBox="1"/>
          <p:nvPr/>
        </p:nvSpPr>
        <p:spPr>
          <a:xfrm>
            <a:off x="2077539" y="5834941"/>
            <a:ext cx="2468136" cy="348557"/>
          </a:xfrm>
          <a:prstGeom prst="rect">
            <a:avLst/>
          </a:prstGeom>
          <a:noFill/>
        </p:spPr>
        <p:txBody>
          <a:bodyPr wrap="square" rtlCol="0">
            <a:spAutoFit/>
          </a:bodyPr>
          <a:lstStyle/>
          <a:p>
            <a:pPr marL="0" lvl="3">
              <a:lnSpc>
                <a:spcPct val="130000"/>
              </a:lnSpc>
            </a:pPr>
            <a:r>
              <a:rPr lang="en-US" sz="1400" dirty="0">
                <a:latin typeface="Consolas" panose="020B0609020204030204" pitchFamily="49" charset="0"/>
                <a:cs typeface="Consolas" panose="020B0609020204030204" pitchFamily="49" charset="0"/>
              </a:rPr>
              <a:t>9  St. Louis, MO–IL</a:t>
            </a:r>
          </a:p>
        </p:txBody>
      </p:sp>
      <p:sp>
        <p:nvSpPr>
          <p:cNvPr id="13" name="TextBox 12">
            <a:extLst>
              <a:ext uri="{FF2B5EF4-FFF2-40B4-BE49-F238E27FC236}">
                <a16:creationId xmlns:a16="http://schemas.microsoft.com/office/drawing/2014/main" id="{6438D180-C9BB-704F-9AEE-B5221597B7AF}"/>
              </a:ext>
            </a:extLst>
          </p:cNvPr>
          <p:cNvSpPr txBox="1"/>
          <p:nvPr/>
        </p:nvSpPr>
        <p:spPr>
          <a:xfrm>
            <a:off x="2077539" y="4731769"/>
            <a:ext cx="4156160" cy="348557"/>
          </a:xfrm>
          <a:prstGeom prst="rect">
            <a:avLst/>
          </a:prstGeom>
          <a:noFill/>
        </p:spPr>
        <p:txBody>
          <a:bodyPr wrap="square" rtlCol="0">
            <a:spAutoFit/>
          </a:bodyPr>
          <a:lstStyle/>
          <a:p>
            <a:pPr marL="0" lvl="3">
              <a:lnSpc>
                <a:spcPct val="130000"/>
              </a:lnSpc>
            </a:pPr>
            <a:r>
              <a:rPr lang="en-US" sz="1400" dirty="0">
                <a:latin typeface="Consolas" panose="020B0609020204030204" pitchFamily="49" charset="0"/>
                <a:cs typeface="Consolas" panose="020B0609020204030204" pitchFamily="49" charset="0"/>
              </a:rPr>
              <a:t>1  New York-Newark-Jersey City, NY-NJ-PA</a:t>
            </a:r>
          </a:p>
        </p:txBody>
      </p:sp>
      <p:sp>
        <p:nvSpPr>
          <p:cNvPr id="15" name="TextBox 14">
            <a:extLst>
              <a:ext uri="{FF2B5EF4-FFF2-40B4-BE49-F238E27FC236}">
                <a16:creationId xmlns:a16="http://schemas.microsoft.com/office/drawing/2014/main" id="{F9E03193-39AD-8D47-B3BA-819717D4600A}"/>
              </a:ext>
            </a:extLst>
          </p:cNvPr>
          <p:cNvSpPr txBox="1"/>
          <p:nvPr/>
        </p:nvSpPr>
        <p:spPr>
          <a:xfrm>
            <a:off x="2077539" y="6202666"/>
            <a:ext cx="2468136" cy="348557"/>
          </a:xfrm>
          <a:prstGeom prst="rect">
            <a:avLst/>
          </a:prstGeom>
          <a:noFill/>
        </p:spPr>
        <p:txBody>
          <a:bodyPr wrap="square" rtlCol="0">
            <a:spAutoFit/>
          </a:bodyPr>
          <a:lstStyle/>
          <a:p>
            <a:pPr marL="0" lvl="3">
              <a:lnSpc>
                <a:spcPct val="130000"/>
              </a:lnSpc>
            </a:pPr>
            <a:r>
              <a:rPr lang="en-US" sz="1400" dirty="0">
                <a:latin typeface="Consolas" panose="020B0609020204030204" pitchFamily="49" charset="0"/>
                <a:cs typeface="Consolas" panose="020B0609020204030204" pitchFamily="49" charset="0"/>
              </a:rPr>
              <a:t>10 Madison, WI</a:t>
            </a:r>
          </a:p>
        </p:txBody>
      </p:sp>
      <p:sp>
        <p:nvSpPr>
          <p:cNvPr id="18" name="TextBox 17">
            <a:extLst>
              <a:ext uri="{FF2B5EF4-FFF2-40B4-BE49-F238E27FC236}">
                <a16:creationId xmlns:a16="http://schemas.microsoft.com/office/drawing/2014/main" id="{476F9BA1-F5BB-B64D-81A4-A66E99405527}"/>
              </a:ext>
            </a:extLst>
          </p:cNvPr>
          <p:cNvSpPr txBox="1"/>
          <p:nvPr/>
        </p:nvSpPr>
        <p:spPr>
          <a:xfrm>
            <a:off x="2077539" y="5099493"/>
            <a:ext cx="2468136" cy="348557"/>
          </a:xfrm>
          <a:prstGeom prst="rect">
            <a:avLst/>
          </a:prstGeom>
          <a:noFill/>
        </p:spPr>
        <p:txBody>
          <a:bodyPr wrap="square" rtlCol="0">
            <a:spAutoFit/>
          </a:bodyPr>
          <a:lstStyle/>
          <a:p>
            <a:pPr marL="0" lvl="3">
              <a:lnSpc>
                <a:spcPct val="130000"/>
              </a:lnSpc>
            </a:pPr>
            <a:r>
              <a:rPr lang="en-US" sz="1400" dirty="0">
                <a:latin typeface="Consolas" panose="020B0609020204030204" pitchFamily="49" charset="0"/>
                <a:cs typeface="Consolas" panose="020B0609020204030204" pitchFamily="49" charset="0"/>
              </a:rPr>
              <a:t>2  Cedar Rapids, IA</a:t>
            </a:r>
          </a:p>
        </p:txBody>
      </p:sp>
      <p:sp>
        <p:nvSpPr>
          <p:cNvPr id="6" name="TextBox 5">
            <a:extLst>
              <a:ext uri="{FF2B5EF4-FFF2-40B4-BE49-F238E27FC236}">
                <a16:creationId xmlns:a16="http://schemas.microsoft.com/office/drawing/2014/main" id="{72D7C5F4-480F-774E-BBAA-D03787FFEF15}"/>
              </a:ext>
            </a:extLst>
          </p:cNvPr>
          <p:cNvSpPr txBox="1"/>
          <p:nvPr/>
        </p:nvSpPr>
        <p:spPr>
          <a:xfrm>
            <a:off x="8001000" y="4617720"/>
            <a:ext cx="3803904" cy="523220"/>
          </a:xfrm>
          <a:prstGeom prst="rect">
            <a:avLst/>
          </a:prstGeom>
          <a:noFill/>
        </p:spPr>
        <p:txBody>
          <a:bodyPr wrap="square" rtlCol="0">
            <a:spAutoFit/>
          </a:bodyPr>
          <a:lstStyle/>
          <a:p>
            <a:r>
              <a:rPr lang="en-US" sz="1400" b="1" dirty="0">
                <a:solidFill>
                  <a:schemeClr val="accent6">
                    <a:lumMod val="75000"/>
                  </a:schemeClr>
                </a:solidFill>
              </a:rPr>
              <a:t>Spatial Hazard Events and</a:t>
            </a:r>
          </a:p>
          <a:p>
            <a:r>
              <a:rPr lang="en-US" sz="1400" b="1" dirty="0">
                <a:solidFill>
                  <a:schemeClr val="accent6">
                    <a:lumMod val="75000"/>
                  </a:schemeClr>
                </a:solidFill>
              </a:rPr>
              <a:t>Losses Database for the United States</a:t>
            </a:r>
          </a:p>
        </p:txBody>
      </p:sp>
      <p:sp>
        <p:nvSpPr>
          <p:cNvPr id="7" name="TextBox 6">
            <a:extLst>
              <a:ext uri="{FF2B5EF4-FFF2-40B4-BE49-F238E27FC236}">
                <a16:creationId xmlns:a16="http://schemas.microsoft.com/office/drawing/2014/main" id="{C43A6652-93C0-AE45-A74C-96C675EE1FF4}"/>
              </a:ext>
            </a:extLst>
          </p:cNvPr>
          <p:cNvSpPr txBox="1"/>
          <p:nvPr/>
        </p:nvSpPr>
        <p:spPr>
          <a:xfrm>
            <a:off x="6233699" y="6078967"/>
            <a:ext cx="4974336" cy="553998"/>
          </a:xfrm>
          <a:prstGeom prst="rect">
            <a:avLst/>
          </a:prstGeom>
          <a:noFill/>
        </p:spPr>
        <p:txBody>
          <a:bodyPr wrap="square" rtlCol="0">
            <a:spAutoFit/>
          </a:bodyPr>
          <a:lstStyle/>
          <a:p>
            <a:r>
              <a:rPr lang="en-US" sz="1000" dirty="0"/>
              <a:t>National Academies of Sciences, Engineering, and Medicine, 2019, Framing the Challenge of Urban Flooding in the United States: The National Academies Press, Washington, DC., 100 p., https://doi.org/10.17226/25381</a:t>
            </a:r>
          </a:p>
        </p:txBody>
      </p:sp>
    </p:spTree>
    <p:extLst>
      <p:ext uri="{BB962C8B-B14F-4D97-AF65-F5344CB8AC3E}">
        <p14:creationId xmlns:p14="http://schemas.microsoft.com/office/powerpoint/2010/main" val="40498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1" grpId="0"/>
      <p:bldP spid="13" grpId="0"/>
      <p:bldP spid="15" grpId="0"/>
      <p:bldP spid="1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Rectangle 7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4" name="Rectangle 74">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5" name="Rectangle 76">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20EDC879-9E6B-A246-A3B5-B010C9DF9F8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2646"/>
          <a:stretch/>
        </p:blipFill>
        <p:spPr bwMode="auto">
          <a:xfrm>
            <a:off x="8194348" y="1074544"/>
            <a:ext cx="3997652" cy="5037857"/>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78">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80">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09F95FA-EA21-B942-BDC5-5BC11707B415}"/>
              </a:ext>
            </a:extLst>
          </p:cNvPr>
          <p:cNvSpPr>
            <a:spLocks noGrp="1"/>
          </p:cNvSpPr>
          <p:nvPr>
            <p:ph type="title"/>
          </p:nvPr>
        </p:nvSpPr>
        <p:spPr>
          <a:xfrm>
            <a:off x="787178" y="1475399"/>
            <a:ext cx="6623040" cy="1140580"/>
          </a:xfrm>
        </p:spPr>
        <p:txBody>
          <a:bodyPr vert="horz" lIns="109728" tIns="109728" rIns="109728" bIns="91440" rtlCol="0" anchor="ctr">
            <a:normAutofit/>
          </a:bodyPr>
          <a:lstStyle/>
          <a:p>
            <a:pPr>
              <a:lnSpc>
                <a:spcPct val="150000"/>
              </a:lnSpc>
            </a:pPr>
            <a:r>
              <a:rPr lang="en-US" sz="3600" dirty="0"/>
              <a:t>Urban Flooding</a:t>
            </a:r>
          </a:p>
        </p:txBody>
      </p:sp>
      <p:sp>
        <p:nvSpPr>
          <p:cNvPr id="7" name="Text Placeholder 6">
            <a:extLst>
              <a:ext uri="{FF2B5EF4-FFF2-40B4-BE49-F238E27FC236}">
                <a16:creationId xmlns:a16="http://schemas.microsoft.com/office/drawing/2014/main" id="{F1769495-8602-C445-B036-7BBC332ADC26}"/>
              </a:ext>
            </a:extLst>
          </p:cNvPr>
          <p:cNvSpPr>
            <a:spLocks noGrp="1"/>
          </p:cNvSpPr>
          <p:nvPr>
            <p:ph type="body" sz="half" idx="2"/>
          </p:nvPr>
        </p:nvSpPr>
        <p:spPr>
          <a:xfrm>
            <a:off x="787179" y="2743995"/>
            <a:ext cx="6623039" cy="3030599"/>
          </a:xfrm>
        </p:spPr>
        <p:txBody>
          <a:bodyPr vert="horz" lIns="109728" tIns="109728" rIns="109728" bIns="91440" rtlCol="0" anchor="t">
            <a:normAutofit/>
          </a:bodyPr>
          <a:lstStyle/>
          <a:p>
            <a:pPr>
              <a:spcBef>
                <a:spcPts val="930"/>
              </a:spcBef>
            </a:pPr>
            <a:r>
              <a:rPr lang="en-US" dirty="0"/>
              <a:t>National Academies of Sciences, Engineering, and Medicine, 2019, Framing the Challenge of Urban Flooding in the United States: The National Academies Press, Washington, DC., 100 p., https://doi.org/10.17226/25381</a:t>
            </a:r>
          </a:p>
        </p:txBody>
      </p:sp>
      <p:sp>
        <p:nvSpPr>
          <p:cNvPr id="2058" name="Rectangle 82">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84">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86">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88">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99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D6780E-B4E0-7942-A4C7-A205E1034741}"/>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pPr>
              <a:lnSpc>
                <a:spcPct val="150000"/>
              </a:lnSpc>
            </a:pPr>
            <a:r>
              <a:rPr lang="en-US" sz="3600" dirty="0"/>
              <a:t>Population Growth </a:t>
            </a:r>
          </a:p>
        </p:txBody>
      </p:sp>
      <p:sp>
        <p:nvSpPr>
          <p:cNvPr id="19" name="Rectangle 18">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97BE849F-03B1-1643-9B99-2FDFFB6959C4}"/>
              </a:ext>
            </a:extLst>
          </p:cNvPr>
          <p:cNvSpPr>
            <a:spLocks noGrp="1"/>
          </p:cNvSpPr>
          <p:nvPr>
            <p:ph type="body" sz="half" idx="2"/>
          </p:nvPr>
        </p:nvSpPr>
        <p:spPr>
          <a:xfrm>
            <a:off x="637874" y="2934455"/>
            <a:ext cx="3616073" cy="2840139"/>
          </a:xfrm>
        </p:spPr>
        <p:txBody>
          <a:bodyPr vert="horz" lIns="109728" tIns="109728" rIns="109728" bIns="91440" rtlCol="0" anchor="t">
            <a:normAutofit/>
          </a:bodyPr>
          <a:lstStyle/>
          <a:p>
            <a:pPr>
              <a:lnSpc>
                <a:spcPct val="130000"/>
              </a:lnSpc>
              <a:spcBef>
                <a:spcPts val="930"/>
              </a:spcBef>
            </a:pPr>
            <a:r>
              <a:rPr lang="en-US" sz="1000" dirty="0"/>
              <a:t>FIGURE A.1 Projected change in U.S. population density, 2010–2050. The counties growing the fastest are shown in blue, and those losing the most population are shown in red. SOURCE: Created using data from the EPA Integrated Climate and Land Use Scenarios (ICLUS) v2.1.1 population projections, https://edg.epa.gov/metadata/catalog/search/resource/details.page?uuid={4C6D6B46-8CD3-428DB238-8FC9ADCBB271}.</a:t>
            </a:r>
          </a:p>
        </p:txBody>
      </p:sp>
      <p:pic>
        <p:nvPicPr>
          <p:cNvPr id="5" name="Content Placeholder 4">
            <a:extLst>
              <a:ext uri="{FF2B5EF4-FFF2-40B4-BE49-F238E27FC236}">
                <a16:creationId xmlns:a16="http://schemas.microsoft.com/office/drawing/2014/main" id="{F318CF68-8CF6-3D4D-8AE6-01EC0CDF487C}"/>
              </a:ext>
            </a:extLst>
          </p:cNvPr>
          <p:cNvPicPr>
            <a:picLocks noGrp="1" noChangeAspect="1"/>
          </p:cNvPicPr>
          <p:nvPr>
            <p:ph idx="1"/>
          </p:nvPr>
        </p:nvPicPr>
        <p:blipFill>
          <a:blip r:embed="rId2"/>
          <a:stretch>
            <a:fillRect/>
          </a:stretch>
        </p:blipFill>
        <p:spPr>
          <a:xfrm>
            <a:off x="5684735" y="1295962"/>
            <a:ext cx="5522428" cy="4266076"/>
          </a:xfrm>
          <a:prstGeom prst="rect">
            <a:avLst/>
          </a:prstGeom>
        </p:spPr>
      </p:pic>
      <p:sp>
        <p:nvSpPr>
          <p:cNvPr id="21" name="Rectangle 20">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17ECEDD-402D-C64C-8E04-1564F4F318A6}"/>
              </a:ext>
            </a:extLst>
          </p:cNvPr>
          <p:cNvSpPr txBox="1"/>
          <p:nvPr/>
        </p:nvSpPr>
        <p:spPr>
          <a:xfrm>
            <a:off x="5051898" y="6368374"/>
            <a:ext cx="6387830" cy="307777"/>
          </a:xfrm>
          <a:prstGeom prst="rect">
            <a:avLst/>
          </a:prstGeom>
          <a:noFill/>
        </p:spPr>
        <p:txBody>
          <a:bodyPr wrap="square" rtlCol="0">
            <a:spAutoFit/>
          </a:bodyPr>
          <a:lstStyle/>
          <a:p>
            <a:r>
              <a:rPr lang="en-US" sz="1400" dirty="0"/>
              <a:t>p. 70 of Framing the Challenge of Urban Flooding in the United States</a:t>
            </a:r>
          </a:p>
        </p:txBody>
      </p:sp>
    </p:spTree>
    <p:extLst>
      <p:ext uri="{BB962C8B-B14F-4D97-AF65-F5344CB8AC3E}">
        <p14:creationId xmlns:p14="http://schemas.microsoft.com/office/powerpoint/2010/main" val="309952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8DA8-F2CB-BE4A-987D-62C4249F075F}"/>
              </a:ext>
            </a:extLst>
          </p:cNvPr>
          <p:cNvSpPr>
            <a:spLocks noGrp="1"/>
          </p:cNvSpPr>
          <p:nvPr>
            <p:ph type="title"/>
          </p:nvPr>
        </p:nvSpPr>
        <p:spPr/>
        <p:txBody>
          <a:bodyPr/>
          <a:lstStyle/>
          <a:p>
            <a:r>
              <a:rPr lang="en-US" dirty="0"/>
              <a:t>Caveat</a:t>
            </a:r>
          </a:p>
        </p:txBody>
      </p:sp>
      <p:sp>
        <p:nvSpPr>
          <p:cNvPr id="3" name="Content Placeholder 2">
            <a:extLst>
              <a:ext uri="{FF2B5EF4-FFF2-40B4-BE49-F238E27FC236}">
                <a16:creationId xmlns:a16="http://schemas.microsoft.com/office/drawing/2014/main" id="{4FA9CFFF-7131-5C44-B4A5-2042C92859A8}"/>
              </a:ext>
            </a:extLst>
          </p:cNvPr>
          <p:cNvSpPr>
            <a:spLocks noGrp="1"/>
          </p:cNvSpPr>
          <p:nvPr>
            <p:ph idx="1"/>
          </p:nvPr>
        </p:nvSpPr>
        <p:spPr/>
        <p:txBody>
          <a:bodyPr/>
          <a:lstStyle/>
          <a:p>
            <a:r>
              <a:rPr lang="en-US" dirty="0"/>
              <a:t>Streamgage network not optimized for urban flooding questions. That may limit what we can say.</a:t>
            </a:r>
          </a:p>
        </p:txBody>
      </p:sp>
    </p:spTree>
    <p:extLst>
      <p:ext uri="{BB962C8B-B14F-4D97-AF65-F5344CB8AC3E}">
        <p14:creationId xmlns:p14="http://schemas.microsoft.com/office/powerpoint/2010/main" val="360278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Autofit/>
          </a:bodyPr>
          <a:lstStyle/>
          <a:p>
            <a:r>
              <a:rPr lang="en-US" sz="2000" dirty="0">
                <a:solidFill>
                  <a:schemeClr val="bg1"/>
                </a:solidFill>
              </a:rPr>
              <a:t>Scope of Work–Nonstationary Flood-Frequency Analysis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535371" y="2531165"/>
            <a:ext cx="10163834" cy="3916130"/>
          </a:xfrm>
        </p:spPr>
        <p:txBody>
          <a:bodyPr anchor="t">
            <a:normAutofit/>
          </a:bodyPr>
          <a:lstStyle/>
          <a:p>
            <a:pPr>
              <a:lnSpc>
                <a:spcPct val="130000"/>
              </a:lnSpc>
            </a:pPr>
            <a:r>
              <a:rPr lang="en-US" sz="1200" dirty="0"/>
              <a:t>(5) Publicly release data that compares adjustment methods at individual sites, such as multiple flood-frequency analysis results;</a:t>
            </a:r>
            <a:br>
              <a:rPr lang="en-US" sz="1200" dirty="0"/>
            </a:br>
            <a:r>
              <a:rPr lang="en-US" sz="1200" dirty="0"/>
              <a:t>(6) Summarize methods for addressing regional hydroclimatic shifts, climate change, and land-use change in peak-flow frequency analyses in the Midwest;</a:t>
            </a:r>
          </a:p>
          <a:p>
            <a:pPr>
              <a:lnSpc>
                <a:spcPct val="130000"/>
              </a:lnSpc>
            </a:pPr>
            <a:endParaRPr lang="en-US" sz="1200" b="0" dirty="0"/>
          </a:p>
          <a:p>
            <a:pPr marL="171450" indent="-171450">
              <a:lnSpc>
                <a:spcPct val="130000"/>
              </a:lnSpc>
              <a:buFont typeface="Arial" panose="020B0604020202020204" pitchFamily="34" charset="0"/>
              <a:buChar char="•"/>
            </a:pPr>
            <a:r>
              <a:rPr lang="en-US" sz="1200" dirty="0"/>
              <a:t>Data release with at-site flood-frequency analysis results adjusted for non-stationarity.</a:t>
            </a:r>
          </a:p>
          <a:p>
            <a:pPr marL="171450" indent="-171450">
              <a:lnSpc>
                <a:spcPct val="130000"/>
              </a:lnSpc>
              <a:buFont typeface="Arial" panose="020B0604020202020204" pitchFamily="34" charset="0"/>
              <a:buChar char="•"/>
            </a:pPr>
            <a:r>
              <a:rPr lang="en-US" sz="1200" dirty="0"/>
              <a:t>USGS report interpreting the results and summarizing what methods seem to work best for certain types of changes.</a:t>
            </a:r>
          </a:p>
          <a:p>
            <a:pPr>
              <a:lnSpc>
                <a:spcPct val="130000"/>
              </a:lnSpc>
            </a:pPr>
            <a:br>
              <a:rPr lang="en-US" sz="1200" dirty="0"/>
            </a:br>
            <a:endParaRPr lang="en-US" sz="1200" dirty="0"/>
          </a:p>
          <a:p>
            <a:pPr>
              <a:lnSpc>
                <a:spcPct val="130000"/>
              </a:lnSpc>
            </a:pPr>
            <a:endParaRPr lang="en-US" sz="1200" dirty="0"/>
          </a:p>
        </p:txBody>
      </p:sp>
    </p:spTree>
    <p:extLst>
      <p:ext uri="{BB962C8B-B14F-4D97-AF65-F5344CB8AC3E}">
        <p14:creationId xmlns:p14="http://schemas.microsoft.com/office/powerpoint/2010/main" val="424967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raphical user interface, website&#10;&#10;Description automatically generated">
            <a:extLst>
              <a:ext uri="{FF2B5EF4-FFF2-40B4-BE49-F238E27FC236}">
                <a16:creationId xmlns:a16="http://schemas.microsoft.com/office/drawing/2014/main" id="{F27C3CD8-9AB5-CA40-AE84-52FB20524EBB}"/>
              </a:ext>
            </a:extLst>
          </p:cNvPr>
          <p:cNvPicPr>
            <a:picLocks noChangeAspect="1"/>
          </p:cNvPicPr>
          <p:nvPr/>
        </p:nvPicPr>
        <p:blipFill rotWithShape="1">
          <a:blip r:embed="rId2"/>
          <a:srcRect t="3645" r="-3" b="2959"/>
          <a:stretch/>
        </p:blipFill>
        <p:spPr>
          <a:xfrm>
            <a:off x="20" y="719747"/>
            <a:ext cx="4458058" cy="5389675"/>
          </a:xfrm>
          <a:prstGeom prst="rect">
            <a:avLst/>
          </a:prstGeom>
        </p:spPr>
      </p:pic>
      <p:sp>
        <p:nvSpPr>
          <p:cNvPr id="16" name="Rectangle 15">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E9AB9C-D530-8C4E-B100-39FBFE9E76BB}"/>
              </a:ext>
            </a:extLst>
          </p:cNvPr>
          <p:cNvSpPr>
            <a:spLocks noGrp="1"/>
          </p:cNvSpPr>
          <p:nvPr>
            <p:ph type="title"/>
          </p:nvPr>
        </p:nvSpPr>
        <p:spPr>
          <a:xfrm>
            <a:off x="4919472" y="1056362"/>
            <a:ext cx="6627226" cy="1154102"/>
          </a:xfrm>
        </p:spPr>
        <p:txBody>
          <a:bodyPr>
            <a:normAutofit/>
          </a:bodyPr>
          <a:lstStyle/>
          <a:p>
            <a:r>
              <a:rPr lang="en-US" dirty="0"/>
              <a:t>Bulletin 17C</a:t>
            </a:r>
          </a:p>
        </p:txBody>
      </p:sp>
      <p:sp>
        <p:nvSpPr>
          <p:cNvPr id="20" name="Rectangle 19">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1933431A-7F72-4ADD-9320-FD2E45F81A55}"/>
              </a:ext>
            </a:extLst>
          </p:cNvPr>
          <p:cNvSpPr>
            <a:spLocks noGrp="1"/>
          </p:cNvSpPr>
          <p:nvPr>
            <p:ph idx="1"/>
          </p:nvPr>
        </p:nvSpPr>
        <p:spPr>
          <a:xfrm>
            <a:off x="4921857" y="2268656"/>
            <a:ext cx="6627226" cy="3505938"/>
          </a:xfrm>
        </p:spPr>
        <p:txBody>
          <a:bodyPr anchor="t">
            <a:normAutofit/>
          </a:bodyPr>
          <a:lstStyle/>
          <a:p>
            <a:r>
              <a:rPr lang="en-US" dirty="0"/>
              <a:t>The Work Group did not evaluate methods to account for climate variability in flood frequency. Additional work in this area is warranted.</a:t>
            </a:r>
          </a:p>
        </p:txBody>
      </p:sp>
      <p:sp>
        <p:nvSpPr>
          <p:cNvPr id="22" name="Rectangle 21">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805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AD2A882-A46C-6D41-AD48-615A8174D716}"/>
              </a:ext>
            </a:extLst>
          </p:cNvPr>
          <p:cNvSpPr>
            <a:spLocks noGrp="1"/>
          </p:cNvSpPr>
          <p:nvPr>
            <p:ph type="title"/>
          </p:nvPr>
        </p:nvSpPr>
        <p:spPr>
          <a:xfrm>
            <a:off x="642918" y="1952825"/>
            <a:ext cx="3411973" cy="3635693"/>
          </a:xfrm>
        </p:spPr>
        <p:txBody>
          <a:bodyPr>
            <a:normAutofit/>
          </a:bodyPr>
          <a:lstStyle/>
          <a:p>
            <a:pPr>
              <a:lnSpc>
                <a:spcPct val="140000"/>
              </a:lnSpc>
            </a:pPr>
            <a:r>
              <a:rPr lang="en-US" sz="2500" dirty="0">
                <a:solidFill>
                  <a:schemeClr val="bg1"/>
                </a:solidFill>
              </a:rPr>
              <a:t>These issues will make their way into Federally mandated methods.</a:t>
            </a:r>
          </a:p>
        </p:txBody>
      </p:sp>
      <p:sp>
        <p:nvSpPr>
          <p:cNvPr id="31" name="Rectangle 30">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4876AD0-46EF-AE44-AE02-3747B58DED6C}"/>
              </a:ext>
            </a:extLst>
          </p:cNvPr>
          <p:cNvSpPr>
            <a:spLocks noGrp="1"/>
          </p:cNvSpPr>
          <p:nvPr>
            <p:ph idx="1"/>
          </p:nvPr>
        </p:nvSpPr>
        <p:spPr>
          <a:xfrm>
            <a:off x="5117909" y="1952825"/>
            <a:ext cx="6431173" cy="3775622"/>
          </a:xfrm>
        </p:spPr>
        <p:txBody>
          <a:bodyPr>
            <a:normAutofit fontScale="92500"/>
          </a:bodyPr>
          <a:lstStyle/>
          <a:p>
            <a:r>
              <a:rPr lang="en-US" dirty="0"/>
              <a:t>In the past, the north-central/central US was not studied much during the development of Federal guidelines (Bulletin 17B skew for example had serious shortcomings for SD &amp; MT and was not updated in Bulletin 17C). </a:t>
            </a:r>
          </a:p>
          <a:p>
            <a:r>
              <a:rPr lang="en-US" dirty="0"/>
              <a:t>This had an impact on flood-frequency analyses.</a:t>
            </a:r>
          </a:p>
          <a:p>
            <a:r>
              <a:rPr lang="en-US" dirty="0"/>
              <a:t>This work will make our region a player in future guidelines.</a:t>
            </a:r>
          </a:p>
        </p:txBody>
      </p:sp>
      <p:pic>
        <p:nvPicPr>
          <p:cNvPr id="12" name="Picture 9" descr="ident348fromlendalK">
            <a:extLst>
              <a:ext uri="{FF2B5EF4-FFF2-40B4-BE49-F238E27FC236}">
                <a16:creationId xmlns:a16="http://schemas.microsoft.com/office/drawing/2014/main" id="{150E407B-723D-3D4B-9D0F-D0F33F4F845B}"/>
              </a:ext>
            </a:extLst>
          </p:cNvPr>
          <p:cNvPicPr>
            <a:picLocks noChangeAspect="1" noChangeArrowheads="1"/>
          </p:cNvPicPr>
          <p:nvPr/>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417305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1">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3">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C10D98-C174-D045-9467-31CD37D392DB}"/>
              </a:ext>
            </a:extLst>
          </p:cNvPr>
          <p:cNvSpPr>
            <a:spLocks noGrp="1"/>
          </p:cNvSpPr>
          <p:nvPr>
            <p:ph type="title"/>
          </p:nvPr>
        </p:nvSpPr>
        <p:spPr>
          <a:xfrm>
            <a:off x="1535371" y="1044054"/>
            <a:ext cx="10013709" cy="1030360"/>
          </a:xfrm>
        </p:spPr>
        <p:txBody>
          <a:bodyPr>
            <a:normAutofit/>
          </a:bodyPr>
          <a:lstStyle/>
          <a:p>
            <a:pPr>
              <a:lnSpc>
                <a:spcPct val="140000"/>
              </a:lnSpc>
            </a:pPr>
            <a:r>
              <a:rPr lang="en-US" sz="2000" dirty="0">
                <a:solidFill>
                  <a:schemeClr val="bg1"/>
                </a:solidFill>
              </a:rPr>
              <a:t>Federal, State, and Local  Regulations, Orders, and Other Activities Affect What We Do</a:t>
            </a:r>
          </a:p>
        </p:txBody>
      </p:sp>
      <p:sp>
        <p:nvSpPr>
          <p:cNvPr id="31" name="Rectangle 15">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7">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43946ABC-7C5F-D742-9DAA-10C5BE0B0CD7}"/>
              </a:ext>
            </a:extLst>
          </p:cNvPr>
          <p:cNvSpPr>
            <a:spLocks noGrp="1"/>
          </p:cNvSpPr>
          <p:nvPr>
            <p:ph idx="1"/>
          </p:nvPr>
        </p:nvSpPr>
        <p:spPr>
          <a:xfrm>
            <a:off x="1535371" y="2702257"/>
            <a:ext cx="9935571" cy="3426158"/>
          </a:xfrm>
        </p:spPr>
        <p:txBody>
          <a:bodyPr anchor="t">
            <a:normAutofit/>
          </a:bodyPr>
          <a:lstStyle/>
          <a:p>
            <a:pPr>
              <a:lnSpc>
                <a:spcPct val="130000"/>
              </a:lnSpc>
            </a:pPr>
            <a:r>
              <a:rPr lang="en-US" sz="900" dirty="0"/>
              <a:t>Executive Order 13653 Preparing the United States for the Impacts of Climate Change was issued November 1, 2013, as a response to the rising issue of climate change. </a:t>
            </a:r>
          </a:p>
          <a:p>
            <a:pPr>
              <a:lnSpc>
                <a:spcPct val="130000"/>
              </a:lnSpc>
            </a:pPr>
            <a:r>
              <a:rPr lang="en-US" sz="900" dirty="0"/>
              <a:t>EO 13653 mandated that the Federal Government, as well stakeholders, must manage these risks with deliberate preparation, cooperation, and coordination in order to effectively improve climate preparedness and resilience</a:t>
            </a:r>
          </a:p>
          <a:p>
            <a:pPr>
              <a:lnSpc>
                <a:spcPct val="130000"/>
              </a:lnSpc>
            </a:pPr>
            <a:r>
              <a:rPr lang="en-US" sz="900" dirty="0"/>
              <a:t>Attempted to plan for the following impacts:</a:t>
            </a:r>
          </a:p>
          <a:p>
            <a:pPr marL="285750" indent="-285750">
              <a:lnSpc>
                <a:spcPct val="130000"/>
              </a:lnSpc>
              <a:buFont typeface="Arial" panose="020B0604020202020204" pitchFamily="34" charset="0"/>
              <a:buChar char="•"/>
            </a:pPr>
            <a:r>
              <a:rPr lang="en-US" sz="900" dirty="0"/>
              <a:t>High Temperatures</a:t>
            </a:r>
          </a:p>
          <a:p>
            <a:pPr marL="285750" indent="-285750">
              <a:lnSpc>
                <a:spcPct val="130000"/>
              </a:lnSpc>
              <a:buFont typeface="Arial" panose="020B0604020202020204" pitchFamily="34" charset="0"/>
              <a:buChar char="•"/>
            </a:pPr>
            <a:r>
              <a:rPr lang="en-US" sz="900" dirty="0"/>
              <a:t>Heavy Downpours</a:t>
            </a:r>
          </a:p>
          <a:p>
            <a:pPr marL="285750" indent="-285750">
              <a:lnSpc>
                <a:spcPct val="130000"/>
              </a:lnSpc>
              <a:buFont typeface="Arial" panose="020B0604020202020204" pitchFamily="34" charset="0"/>
              <a:buChar char="•"/>
            </a:pPr>
            <a:r>
              <a:rPr lang="en-US" sz="900" dirty="0"/>
              <a:t>Permafrost Thawing</a:t>
            </a:r>
          </a:p>
          <a:p>
            <a:pPr marL="285750" indent="-285750">
              <a:lnSpc>
                <a:spcPct val="130000"/>
              </a:lnSpc>
              <a:buFont typeface="Arial" panose="020B0604020202020204" pitchFamily="34" charset="0"/>
              <a:buChar char="•"/>
            </a:pPr>
            <a:r>
              <a:rPr lang="en-US" sz="900" dirty="0"/>
              <a:t>Ocean Acidification</a:t>
            </a:r>
          </a:p>
          <a:p>
            <a:pPr marL="285750" indent="-285750">
              <a:lnSpc>
                <a:spcPct val="130000"/>
              </a:lnSpc>
              <a:buFont typeface="Arial" panose="020B0604020202020204" pitchFamily="34" charset="0"/>
              <a:buChar char="•"/>
            </a:pPr>
            <a:r>
              <a:rPr lang="en-US" sz="900" dirty="0"/>
              <a:t>Sea Level Rise</a:t>
            </a:r>
          </a:p>
          <a:p>
            <a:pPr>
              <a:lnSpc>
                <a:spcPct val="130000"/>
              </a:lnSpc>
            </a:pPr>
            <a:r>
              <a:rPr lang="en-US" sz="900" dirty="0"/>
              <a:t>Rescinded on March 28, 2017.</a:t>
            </a:r>
          </a:p>
          <a:p>
            <a:pPr>
              <a:lnSpc>
                <a:spcPct val="130000"/>
              </a:lnSpc>
            </a:pPr>
            <a:r>
              <a:rPr lang="en-US" sz="900" dirty="0"/>
              <a:t>Could come back in some form. States or other government entities could institute such considerations.</a:t>
            </a:r>
          </a:p>
        </p:txBody>
      </p:sp>
    </p:spTree>
    <p:extLst>
      <p:ext uri="{BB962C8B-B14F-4D97-AF65-F5344CB8AC3E}">
        <p14:creationId xmlns:p14="http://schemas.microsoft.com/office/powerpoint/2010/main" val="225987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487A67-6833-204F-BF06-71F13064E473}"/>
              </a:ext>
            </a:extLst>
          </p:cNvPr>
          <p:cNvSpPr>
            <a:spLocks noGrp="1"/>
          </p:cNvSpPr>
          <p:nvPr>
            <p:ph type="title"/>
          </p:nvPr>
        </p:nvSpPr>
        <p:spPr>
          <a:xfrm>
            <a:off x="1535371" y="1044054"/>
            <a:ext cx="10013709" cy="1030360"/>
          </a:xfrm>
        </p:spPr>
        <p:txBody>
          <a:bodyPr>
            <a:normAutofit/>
          </a:bodyPr>
          <a:lstStyle/>
          <a:p>
            <a:pPr>
              <a:lnSpc>
                <a:spcPct val="140000"/>
              </a:lnSpc>
            </a:pPr>
            <a:r>
              <a:rPr lang="en-US" sz="2000" dirty="0">
                <a:solidFill>
                  <a:schemeClr val="bg1"/>
                </a:solidFill>
              </a:rPr>
              <a:t>Whether or not climate change is addressed explicitly, we live in an area of high natural hydroclimatic variability.</a:t>
            </a:r>
          </a:p>
        </p:txBody>
      </p:sp>
      <p:sp>
        <p:nvSpPr>
          <p:cNvPr id="35" name="Rectangle 3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2D5D513-87C7-304B-BD3B-67EDAFF5B0D3}"/>
              </a:ext>
            </a:extLst>
          </p:cNvPr>
          <p:cNvSpPr>
            <a:spLocks noGrp="1"/>
          </p:cNvSpPr>
          <p:nvPr>
            <p:ph idx="1"/>
          </p:nvPr>
        </p:nvSpPr>
        <p:spPr>
          <a:xfrm>
            <a:off x="1535371" y="2702257"/>
            <a:ext cx="9935571" cy="3426158"/>
          </a:xfrm>
        </p:spPr>
        <p:txBody>
          <a:bodyPr anchor="t">
            <a:normAutofit/>
          </a:bodyPr>
          <a:lstStyle/>
          <a:p>
            <a:r>
              <a:rPr lang="en-US" dirty="0"/>
              <a:t>Long-term hydroclimatic processes (that may be affected by climate change) still have to be dealt with in planning. Executive (or other) orders may come and go, but that is on a shorter time scale than the design life of many projects.</a:t>
            </a:r>
          </a:p>
          <a:p>
            <a:r>
              <a:rPr lang="en-US" dirty="0"/>
              <a:t>A regional approach provides some consistency among States.</a:t>
            </a:r>
          </a:p>
        </p:txBody>
      </p:sp>
    </p:spTree>
    <p:extLst>
      <p:ext uri="{BB962C8B-B14F-4D97-AF65-F5344CB8AC3E}">
        <p14:creationId xmlns:p14="http://schemas.microsoft.com/office/powerpoint/2010/main" val="61068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1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4757A0-932E-2843-8F31-5F00AB2B8714}"/>
              </a:ext>
            </a:extLst>
          </p:cNvPr>
          <p:cNvSpPr>
            <a:spLocks noGrp="1"/>
          </p:cNvSpPr>
          <p:nvPr>
            <p:ph type="title"/>
          </p:nvPr>
        </p:nvSpPr>
        <p:spPr>
          <a:xfrm>
            <a:off x="642918" y="1072110"/>
            <a:ext cx="3611029" cy="1862345"/>
          </a:xfrm>
        </p:spPr>
        <p:txBody>
          <a:bodyPr>
            <a:normAutofit/>
          </a:bodyPr>
          <a:lstStyle/>
          <a:p>
            <a:r>
              <a:rPr lang="en-US" sz="3300" dirty="0"/>
              <a:t>Hydroclimatic Variability</a:t>
            </a:r>
          </a:p>
        </p:txBody>
      </p:sp>
      <p:sp>
        <p:nvSpPr>
          <p:cNvPr id="10" name="Rectangle 15">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8">
            <a:extLst>
              <a:ext uri="{FF2B5EF4-FFF2-40B4-BE49-F238E27FC236}">
                <a16:creationId xmlns:a16="http://schemas.microsoft.com/office/drawing/2014/main" id="{0E10B2FF-47E7-4F9E-93A3-C524532FED03}"/>
              </a:ext>
            </a:extLst>
          </p:cNvPr>
          <p:cNvSpPr>
            <a:spLocks noGrp="1"/>
          </p:cNvSpPr>
          <p:nvPr>
            <p:ph idx="1"/>
          </p:nvPr>
        </p:nvSpPr>
        <p:spPr>
          <a:xfrm>
            <a:off x="637874" y="2934455"/>
            <a:ext cx="3616073" cy="2840139"/>
          </a:xfrm>
        </p:spPr>
        <p:txBody>
          <a:bodyPr anchor="t">
            <a:normAutofit fontScale="92500" lnSpcReduction="20000"/>
          </a:bodyPr>
          <a:lstStyle/>
          <a:p>
            <a:r>
              <a:rPr lang="en-US" dirty="0"/>
              <a:t>We want to better understand the hydroclimatic variability of our region and provide actionable science related to nonstationary flood-frequency analysis.</a:t>
            </a:r>
          </a:p>
        </p:txBody>
      </p:sp>
      <p:pic>
        <p:nvPicPr>
          <p:cNvPr id="5" name="Content Placeholder 4" descr="Map&#10;&#10;Description automatically generated">
            <a:extLst>
              <a:ext uri="{FF2B5EF4-FFF2-40B4-BE49-F238E27FC236}">
                <a16:creationId xmlns:a16="http://schemas.microsoft.com/office/drawing/2014/main" id="{1DE72871-F646-0143-9F21-9F2EE283BC7E}"/>
              </a:ext>
            </a:extLst>
          </p:cNvPr>
          <p:cNvPicPr>
            <a:picLocks noChangeAspect="1"/>
          </p:cNvPicPr>
          <p:nvPr/>
        </p:nvPicPr>
        <p:blipFill rotWithShape="1">
          <a:blip r:embed="rId2">
            <a:extLst>
              <a:ext uri="{28A0092B-C50C-407E-A947-70E740481C1C}">
                <a14:useLocalDpi xmlns:a14="http://schemas.microsoft.com/office/drawing/2010/main" val="0"/>
              </a:ext>
            </a:extLst>
          </a:blip>
          <a:srcRect l="3311" r="2726"/>
          <a:stretch/>
        </p:blipFill>
        <p:spPr bwMode="auto">
          <a:xfrm>
            <a:off x="5188714" y="1297098"/>
            <a:ext cx="6514470" cy="4263804"/>
          </a:xfrm>
          <a:prstGeom prst="rect">
            <a:avLst/>
          </a:prstGeom>
          <a:extLst>
            <a:ext uri="{53640926-AAD7-44d8-BBD7-CCE9431645EC}">
              <a14:shadowObscured xmlns:a14="http://schemas.microsoft.com/office/drawing/2010/main" xmlns=""/>
            </a:ext>
          </a:extLst>
        </p:spPr>
      </p:pic>
      <p:sp>
        <p:nvSpPr>
          <p:cNvPr id="13" name="Rectangle 17">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2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2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4BDAC38-DEF3-3F40-B7EC-373587A00937}"/>
              </a:ext>
            </a:extLst>
          </p:cNvPr>
          <p:cNvSpPr txBox="1"/>
          <p:nvPr/>
        </p:nvSpPr>
        <p:spPr>
          <a:xfrm>
            <a:off x="9175531" y="6396335"/>
            <a:ext cx="3142593" cy="400110"/>
          </a:xfrm>
          <a:prstGeom prst="rect">
            <a:avLst/>
          </a:prstGeom>
          <a:noFill/>
        </p:spPr>
        <p:txBody>
          <a:bodyPr wrap="square" rtlCol="0">
            <a:spAutoFit/>
          </a:bodyPr>
          <a:lstStyle/>
          <a:p>
            <a:r>
              <a:rPr lang="en-US" sz="1000" dirty="0"/>
              <a:t>Preliminary Information-Subject to Revision. Not for Citation or Distribution. </a:t>
            </a:r>
          </a:p>
        </p:txBody>
      </p:sp>
    </p:spTree>
    <p:extLst>
      <p:ext uri="{BB962C8B-B14F-4D97-AF65-F5344CB8AC3E}">
        <p14:creationId xmlns:p14="http://schemas.microsoft.com/office/powerpoint/2010/main" val="341359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1DF7-67A2-DB4F-966E-2EACD118FA0C}"/>
              </a:ext>
            </a:extLst>
          </p:cNvPr>
          <p:cNvSpPr>
            <a:spLocks noGrp="1"/>
          </p:cNvSpPr>
          <p:nvPr>
            <p:ph type="title"/>
          </p:nvPr>
        </p:nvSpPr>
        <p:spPr/>
        <p:txBody>
          <a:bodyPr/>
          <a:lstStyle/>
          <a:p>
            <a:r>
              <a:rPr lang="en-US" dirty="0"/>
              <a:t>Scope of Work</a:t>
            </a:r>
          </a:p>
        </p:txBody>
      </p:sp>
      <p:sp>
        <p:nvSpPr>
          <p:cNvPr id="3" name="Text Placeholder 2">
            <a:extLst>
              <a:ext uri="{FF2B5EF4-FFF2-40B4-BE49-F238E27FC236}">
                <a16:creationId xmlns:a16="http://schemas.microsoft.com/office/drawing/2014/main" id="{3A007F83-A1B2-E544-887F-530FE6ED85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69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4DED6-19FB-B34B-AD44-DA67D32756F0}"/>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Hydroclimatic Persistence </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A8EE01D-D0A7-4E4D-A034-0863254C190C}"/>
              </a:ext>
            </a:extLst>
          </p:cNvPr>
          <p:cNvSpPr>
            <a:spLocks noGrp="1"/>
          </p:cNvSpPr>
          <p:nvPr>
            <p:ph idx="1"/>
          </p:nvPr>
        </p:nvSpPr>
        <p:spPr>
          <a:xfrm>
            <a:off x="1535371" y="2702257"/>
            <a:ext cx="9935571" cy="3426158"/>
          </a:xfrm>
        </p:spPr>
        <p:txBody>
          <a:bodyPr anchor="t">
            <a:normAutofit/>
          </a:bodyPr>
          <a:lstStyle/>
          <a:p>
            <a:r>
              <a:rPr lang="en-US" dirty="0"/>
              <a:t>We have advanced the knowledge hydroclimatic persistence in this region. There is decadal scale (and greater) variability in our streamflow.</a:t>
            </a:r>
          </a:p>
          <a:p>
            <a:r>
              <a:rPr lang="en-US" dirty="0"/>
              <a:t>Flood rich/flood poor periods</a:t>
            </a:r>
          </a:p>
          <a:p>
            <a:r>
              <a:rPr lang="en-US" dirty="0"/>
              <a:t>We need to make this relevant to design periods.</a:t>
            </a:r>
          </a:p>
          <a:p>
            <a:r>
              <a:rPr lang="en-US" dirty="0"/>
              <a:t>Flood-frequency curves for warm-dry periods, wet-cool periods, warm-wet periods, …</a:t>
            </a:r>
          </a:p>
        </p:txBody>
      </p:sp>
    </p:spTree>
    <p:extLst>
      <p:ext uri="{BB962C8B-B14F-4D97-AF65-F5344CB8AC3E}">
        <p14:creationId xmlns:p14="http://schemas.microsoft.com/office/powerpoint/2010/main" val="377945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67200" y="200025"/>
            <a:ext cx="6400800" cy="533400"/>
          </a:xfrm>
        </p:spPr>
        <p:txBody>
          <a:bodyPr>
            <a:normAutofit fontScale="90000"/>
          </a:bodyPr>
          <a:lstStyle/>
          <a:p>
            <a:r>
              <a:rPr lang="en-US" sz="2800" dirty="0">
                <a:solidFill>
                  <a:srgbClr val="000000"/>
                </a:solidFill>
              </a:rPr>
              <a:t>Annual Peak Flows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26" t="9680" r="2347" b="17193"/>
          <a:stretch/>
        </p:blipFill>
        <p:spPr>
          <a:xfrm>
            <a:off x="3581401" y="701352"/>
            <a:ext cx="6949440" cy="295624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36" t="12018" r="2449" b="17193"/>
          <a:stretch/>
        </p:blipFill>
        <p:spPr>
          <a:xfrm>
            <a:off x="3581400" y="3792872"/>
            <a:ext cx="6949440" cy="2836528"/>
          </a:xfrm>
          <a:prstGeom prst="rect">
            <a:avLst/>
          </a:prstGeom>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9364" t="17546" r="6713" b="15433"/>
          <a:stretch/>
        </p:blipFill>
        <p:spPr bwMode="auto">
          <a:xfrm>
            <a:off x="4610878" y="1008380"/>
            <a:ext cx="2057400" cy="1201420"/>
          </a:xfrm>
          <a:prstGeom prst="rect">
            <a:avLst/>
          </a:prstGeom>
          <a:ln>
            <a:noFill/>
          </a:ln>
          <a:extLst>
            <a:ext uri="{53640926-AAD7-44d8-BBD7-CCE9431645EC}">
              <a14:shadowObscured xmlns="" xmlns:a14="http://schemas.microsoft.com/office/drawing/2010/main"/>
            </a:ext>
          </a:extLst>
        </p:spPr>
      </p:pic>
      <p:pic>
        <p:nvPicPr>
          <p:cNvPr id="9" name="Picture 8"/>
          <p:cNvPicPr/>
          <p:nvPr/>
        </p:nvPicPr>
        <p:blipFill rotWithShape="1">
          <a:blip r:embed="rId6" cstate="print">
            <a:extLst>
              <a:ext uri="{28A0092B-C50C-407E-A947-70E740481C1C}">
                <a14:useLocalDpi xmlns:a14="http://schemas.microsoft.com/office/drawing/2010/main" val="0"/>
              </a:ext>
            </a:extLst>
          </a:blip>
          <a:srcRect l="9540" t="16968" r="5654" b="18035"/>
          <a:stretch/>
        </p:blipFill>
        <p:spPr bwMode="auto">
          <a:xfrm>
            <a:off x="4610878" y="3999722"/>
            <a:ext cx="2133600" cy="1318260"/>
          </a:xfrm>
          <a:prstGeom prst="rect">
            <a:avLst/>
          </a:prstGeom>
          <a:ln>
            <a:noFill/>
          </a:ln>
          <a:extLst>
            <a:ext uri="{53640926-AAD7-44d8-BBD7-CCE9431645EC}">
              <a14:shadowObscured xmlns="" xmlns:a14="http://schemas.microsoft.com/office/drawing/2010/main"/>
            </a:ext>
          </a:extLst>
        </p:spPr>
      </p:pic>
      <p:sp>
        <p:nvSpPr>
          <p:cNvPr id="6" name="TextBox 5"/>
          <p:cNvSpPr txBox="1"/>
          <p:nvPr/>
        </p:nvSpPr>
        <p:spPr>
          <a:xfrm>
            <a:off x="116541" y="1097340"/>
            <a:ext cx="3464859" cy="830997"/>
          </a:xfrm>
          <a:prstGeom prst="rect">
            <a:avLst/>
          </a:prstGeom>
          <a:noFill/>
        </p:spPr>
        <p:txBody>
          <a:bodyPr wrap="square" rtlCol="0">
            <a:spAutoFit/>
          </a:bodyPr>
          <a:lstStyle/>
          <a:p>
            <a:r>
              <a:rPr lang="en-US" sz="2400" b="1" dirty="0">
                <a:solidFill>
                  <a:srgbClr val="000000"/>
                </a:solidFill>
              </a:rPr>
              <a:t>Powder River at Moorhead, Montana</a:t>
            </a:r>
          </a:p>
        </p:txBody>
      </p:sp>
      <p:sp>
        <p:nvSpPr>
          <p:cNvPr id="10" name="TextBox 9"/>
          <p:cNvSpPr txBox="1"/>
          <p:nvPr/>
        </p:nvSpPr>
        <p:spPr>
          <a:xfrm>
            <a:off x="205088" y="4080587"/>
            <a:ext cx="3464860" cy="1200329"/>
          </a:xfrm>
          <a:prstGeom prst="rect">
            <a:avLst/>
          </a:prstGeom>
          <a:noFill/>
        </p:spPr>
        <p:txBody>
          <a:bodyPr wrap="square" rtlCol="0">
            <a:spAutoFit/>
          </a:bodyPr>
          <a:lstStyle/>
          <a:p>
            <a:r>
              <a:rPr lang="en-US" sz="2400" b="1" dirty="0"/>
              <a:t>James River at Scotland, South Dakota</a:t>
            </a:r>
          </a:p>
        </p:txBody>
      </p:sp>
      <p:sp>
        <p:nvSpPr>
          <p:cNvPr id="11" name="TextBox 10"/>
          <p:cNvSpPr txBox="1"/>
          <p:nvPr/>
        </p:nvSpPr>
        <p:spPr>
          <a:xfrm>
            <a:off x="15814" y="6629400"/>
            <a:ext cx="6080186" cy="276999"/>
          </a:xfrm>
          <a:prstGeom prst="rect">
            <a:avLst/>
          </a:prstGeom>
          <a:noFill/>
        </p:spPr>
        <p:txBody>
          <a:bodyPr wrap="square" rtlCol="0">
            <a:spAutoFit/>
          </a:bodyPr>
          <a:lstStyle/>
          <a:p>
            <a:r>
              <a:rPr lang="en-US" sz="1200" dirty="0"/>
              <a:t>Courtesy: Steve Sando, USGS WY-MT Water Science Center</a:t>
            </a:r>
          </a:p>
        </p:txBody>
      </p:sp>
      <p:sp>
        <p:nvSpPr>
          <p:cNvPr id="13" name="TextBox 12">
            <a:extLst>
              <a:ext uri="{FF2B5EF4-FFF2-40B4-BE49-F238E27FC236}">
                <a16:creationId xmlns:a16="http://schemas.microsoft.com/office/drawing/2014/main" id="{BA9C6FD2-D53B-DF41-9261-37F4C5D604AC}"/>
              </a:ext>
            </a:extLst>
          </p:cNvPr>
          <p:cNvSpPr txBox="1"/>
          <p:nvPr/>
        </p:nvSpPr>
        <p:spPr>
          <a:xfrm>
            <a:off x="9553904" y="6473279"/>
            <a:ext cx="2753710" cy="400110"/>
          </a:xfrm>
          <a:prstGeom prst="rect">
            <a:avLst/>
          </a:prstGeom>
          <a:noFill/>
        </p:spPr>
        <p:txBody>
          <a:bodyPr wrap="square" rtlCol="0">
            <a:spAutoFit/>
          </a:bodyPr>
          <a:lstStyle/>
          <a:p>
            <a:r>
              <a:rPr lang="en-US" sz="1000" dirty="0"/>
              <a:t>Preliminary Information-Subject to Revision. Not for Citation or Distribution. </a:t>
            </a:r>
          </a:p>
        </p:txBody>
      </p:sp>
    </p:spTree>
    <p:extLst>
      <p:ext uri="{BB962C8B-B14F-4D97-AF65-F5344CB8AC3E}">
        <p14:creationId xmlns:p14="http://schemas.microsoft.com/office/powerpoint/2010/main" val="55857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1500" y="1"/>
            <a:ext cx="7556500" cy="633413"/>
          </a:xfrm>
        </p:spPr>
        <p:txBody>
          <a:bodyPr>
            <a:normAutofit fontScale="90000"/>
          </a:bodyPr>
          <a:lstStyle/>
          <a:p>
            <a:r>
              <a:rPr lang="en-US" sz="2800" dirty="0">
                <a:solidFill>
                  <a:srgbClr val="000000"/>
                </a:solidFill>
              </a:rPr>
              <a:t>Peak-flow Frequency Curves</a:t>
            </a:r>
          </a:p>
        </p:txBody>
      </p:sp>
      <p:pic>
        <p:nvPicPr>
          <p:cNvPr id="6" name="Picture 5"/>
          <p:cNvPicPr/>
          <p:nvPr/>
        </p:nvPicPr>
        <p:blipFill rotWithShape="1">
          <a:blip r:embed="rId3">
            <a:extLst>
              <a:ext uri="{28A0092B-C50C-407E-A947-70E740481C1C}">
                <a14:useLocalDpi xmlns:a14="http://schemas.microsoft.com/office/drawing/2010/main" val="0"/>
              </a:ext>
            </a:extLst>
          </a:blip>
          <a:srcRect t="41246" r="26427" b="1"/>
          <a:stretch/>
        </p:blipFill>
        <p:spPr>
          <a:xfrm>
            <a:off x="5138992" y="609600"/>
            <a:ext cx="3803849" cy="3100874"/>
          </a:xfrm>
          <a:prstGeom prst="rect">
            <a:avLst/>
          </a:prstGeom>
          <a:solidFill>
            <a:schemeClr val="bg1"/>
          </a:solidFill>
        </p:spPr>
      </p:pic>
      <p:pic>
        <p:nvPicPr>
          <p:cNvPr id="8" name="Picture 7"/>
          <p:cNvPicPr/>
          <p:nvPr/>
        </p:nvPicPr>
        <p:blipFill rotWithShape="1">
          <a:blip r:embed="rId4">
            <a:extLst>
              <a:ext uri="{28A0092B-C50C-407E-A947-70E740481C1C}">
                <a14:useLocalDpi xmlns:a14="http://schemas.microsoft.com/office/drawing/2010/main" val="0"/>
              </a:ext>
            </a:extLst>
          </a:blip>
          <a:srcRect t="42936" r="26634"/>
          <a:stretch/>
        </p:blipFill>
        <p:spPr>
          <a:xfrm>
            <a:off x="5138992" y="3794760"/>
            <a:ext cx="3793147" cy="2987040"/>
          </a:xfrm>
          <a:prstGeom prst="rect">
            <a:avLst/>
          </a:prstGeom>
          <a:solidFill>
            <a:schemeClr val="bg1"/>
          </a:solidFill>
        </p:spPr>
      </p:pic>
      <p:sp>
        <p:nvSpPr>
          <p:cNvPr id="9" name="TextBox 8"/>
          <p:cNvSpPr txBox="1"/>
          <p:nvPr/>
        </p:nvSpPr>
        <p:spPr>
          <a:xfrm>
            <a:off x="851647" y="1375207"/>
            <a:ext cx="3526317" cy="830997"/>
          </a:xfrm>
          <a:prstGeom prst="rect">
            <a:avLst/>
          </a:prstGeom>
          <a:noFill/>
        </p:spPr>
        <p:txBody>
          <a:bodyPr wrap="square" rtlCol="0">
            <a:spAutoFit/>
          </a:bodyPr>
          <a:lstStyle/>
          <a:p>
            <a:r>
              <a:rPr lang="en-US" sz="2400" b="1" dirty="0">
                <a:solidFill>
                  <a:srgbClr val="000000"/>
                </a:solidFill>
              </a:rPr>
              <a:t>Powder River at Moorhead, Montana</a:t>
            </a:r>
          </a:p>
        </p:txBody>
      </p:sp>
      <p:sp>
        <p:nvSpPr>
          <p:cNvPr id="10" name="TextBox 9"/>
          <p:cNvSpPr txBox="1"/>
          <p:nvPr/>
        </p:nvSpPr>
        <p:spPr>
          <a:xfrm>
            <a:off x="573741" y="4080587"/>
            <a:ext cx="4037797" cy="830997"/>
          </a:xfrm>
          <a:prstGeom prst="rect">
            <a:avLst/>
          </a:prstGeom>
          <a:noFill/>
        </p:spPr>
        <p:txBody>
          <a:bodyPr wrap="square" rtlCol="0">
            <a:spAutoFit/>
          </a:bodyPr>
          <a:lstStyle/>
          <a:p>
            <a:r>
              <a:rPr lang="en-US" sz="2400" b="1" dirty="0">
                <a:solidFill>
                  <a:srgbClr val="000000"/>
                </a:solidFill>
              </a:rPr>
              <a:t>James River at Scotland, South Dakota</a:t>
            </a:r>
          </a:p>
        </p:txBody>
      </p:sp>
      <p:sp>
        <p:nvSpPr>
          <p:cNvPr id="11" name="TextBox 10"/>
          <p:cNvSpPr txBox="1"/>
          <p:nvPr/>
        </p:nvSpPr>
        <p:spPr>
          <a:xfrm>
            <a:off x="0" y="6396335"/>
            <a:ext cx="3277316" cy="461665"/>
          </a:xfrm>
          <a:prstGeom prst="rect">
            <a:avLst/>
          </a:prstGeom>
          <a:noFill/>
        </p:spPr>
        <p:txBody>
          <a:bodyPr wrap="square" rtlCol="0">
            <a:spAutoFit/>
          </a:bodyPr>
          <a:lstStyle/>
          <a:p>
            <a:r>
              <a:rPr lang="en-US" sz="1200" dirty="0"/>
              <a:t>Courtesy: Steve Sando, </a:t>
            </a:r>
          </a:p>
          <a:p>
            <a:r>
              <a:rPr lang="en-US" sz="1200" dirty="0"/>
              <a:t>USGS WY-MT Water Science Center</a:t>
            </a:r>
          </a:p>
        </p:txBody>
      </p:sp>
      <p:sp>
        <p:nvSpPr>
          <p:cNvPr id="12" name="TextBox 11">
            <a:extLst>
              <a:ext uri="{FF2B5EF4-FFF2-40B4-BE49-F238E27FC236}">
                <a16:creationId xmlns:a16="http://schemas.microsoft.com/office/drawing/2014/main" id="{3A8B4B36-BEF7-B749-A9F7-A20DFAEB1F27}"/>
              </a:ext>
            </a:extLst>
          </p:cNvPr>
          <p:cNvSpPr txBox="1"/>
          <p:nvPr/>
        </p:nvSpPr>
        <p:spPr>
          <a:xfrm>
            <a:off x="9175531" y="6396335"/>
            <a:ext cx="3142593" cy="400110"/>
          </a:xfrm>
          <a:prstGeom prst="rect">
            <a:avLst/>
          </a:prstGeom>
          <a:noFill/>
        </p:spPr>
        <p:txBody>
          <a:bodyPr wrap="square" rtlCol="0">
            <a:spAutoFit/>
          </a:bodyPr>
          <a:lstStyle/>
          <a:p>
            <a:r>
              <a:rPr lang="en-US" sz="1000" dirty="0"/>
              <a:t>Preliminary Information-Subject to Revision. Not for Citation or Distribution. </a:t>
            </a:r>
          </a:p>
        </p:txBody>
      </p:sp>
    </p:spTree>
    <p:extLst>
      <p:ext uri="{BB962C8B-B14F-4D97-AF65-F5344CB8AC3E}">
        <p14:creationId xmlns:p14="http://schemas.microsoft.com/office/powerpoint/2010/main" val="1129269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7BACA60-DA58-475D-BECD-FCB5932E0930}"/>
              </a:ext>
            </a:extLst>
          </p:cNvPr>
          <p:cNvSpPr txBox="1">
            <a:spLocks/>
          </p:cNvSpPr>
          <p:nvPr/>
        </p:nvSpPr>
        <p:spPr>
          <a:xfrm>
            <a:off x="3132" y="-217"/>
            <a:ext cx="12175298" cy="943646"/>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cs typeface="Calibri Light"/>
            </a:endParaRPr>
          </a:p>
        </p:txBody>
      </p:sp>
      <p:sp>
        <p:nvSpPr>
          <p:cNvPr id="2" name="Title 1">
            <a:extLst>
              <a:ext uri="{FF2B5EF4-FFF2-40B4-BE49-F238E27FC236}">
                <a16:creationId xmlns:a16="http://schemas.microsoft.com/office/drawing/2014/main" id="{EA43EAAD-7348-4BAC-8EA8-22F89E9DA225}"/>
              </a:ext>
            </a:extLst>
          </p:cNvPr>
          <p:cNvSpPr>
            <a:spLocks noGrp="1"/>
          </p:cNvSpPr>
          <p:nvPr>
            <p:ph type="title"/>
          </p:nvPr>
        </p:nvSpPr>
        <p:spPr>
          <a:xfrm>
            <a:off x="3132" y="-217"/>
            <a:ext cx="12175298" cy="1046697"/>
          </a:xfrm>
        </p:spPr>
        <p:txBody>
          <a:bodyPr/>
          <a:lstStyle/>
          <a:p>
            <a:pPr algn="ctr"/>
            <a:r>
              <a:rPr lang="en-US" dirty="0">
                <a:cs typeface="Calibri Light"/>
              </a:rPr>
              <a:t>Considering infrastructure design life</a:t>
            </a:r>
          </a:p>
        </p:txBody>
      </p:sp>
      <p:sp>
        <p:nvSpPr>
          <p:cNvPr id="3" name="TextBox 2">
            <a:extLst>
              <a:ext uri="{FF2B5EF4-FFF2-40B4-BE49-F238E27FC236}">
                <a16:creationId xmlns:a16="http://schemas.microsoft.com/office/drawing/2014/main" id="{9E913B87-54B7-4086-8F75-FA083C7753F6}"/>
              </a:ext>
            </a:extLst>
          </p:cNvPr>
          <p:cNvSpPr txBox="1"/>
          <p:nvPr/>
        </p:nvSpPr>
        <p:spPr>
          <a:xfrm>
            <a:off x="388640" y="1196281"/>
            <a:ext cx="3612292" cy="769441"/>
          </a:xfrm>
          <a:prstGeom prst="rect">
            <a:avLst/>
          </a:prstGeom>
          <a:solidFill>
            <a:schemeClr val="accent1">
              <a:lumMod val="20000"/>
              <a:lumOff val="80000"/>
            </a:schemeClr>
          </a:solidFill>
        </p:spPr>
        <p:txBody>
          <a:bodyPr wrap="square" rtlCol="0">
            <a:spAutoFit/>
          </a:bodyPr>
          <a:lstStyle/>
          <a:p>
            <a:pPr algn="ctr"/>
            <a:r>
              <a:rPr lang="en-US" sz="2200" dirty="0">
                <a:latin typeface="Arial" panose="020B0604020202020204" pitchFamily="34" charset="0"/>
                <a:cs typeface="Arial" panose="020B0604020202020204" pitchFamily="34" charset="0"/>
              </a:rPr>
              <a:t>Choose representative period of record</a:t>
            </a:r>
          </a:p>
        </p:txBody>
      </p:sp>
      <p:sp>
        <p:nvSpPr>
          <p:cNvPr id="8" name="TextBox 7">
            <a:extLst>
              <a:ext uri="{FF2B5EF4-FFF2-40B4-BE49-F238E27FC236}">
                <a16:creationId xmlns:a16="http://schemas.microsoft.com/office/drawing/2014/main" id="{04A71187-F9B2-4029-9FC8-73D5DABD0CF3}"/>
              </a:ext>
            </a:extLst>
          </p:cNvPr>
          <p:cNvSpPr txBox="1"/>
          <p:nvPr/>
        </p:nvSpPr>
        <p:spPr>
          <a:xfrm>
            <a:off x="388639" y="2416638"/>
            <a:ext cx="3612292" cy="1107996"/>
          </a:xfrm>
          <a:prstGeom prst="rect">
            <a:avLst/>
          </a:prstGeom>
          <a:solidFill>
            <a:schemeClr val="accent6">
              <a:lumMod val="20000"/>
              <a:lumOff val="80000"/>
            </a:schemeClr>
          </a:solidFill>
        </p:spPr>
        <p:txBody>
          <a:bodyPr wrap="square" rtlCol="0">
            <a:spAutoFit/>
          </a:bodyPr>
          <a:lstStyle/>
          <a:p>
            <a:pPr algn="ctr"/>
            <a:r>
              <a:rPr lang="en-US" sz="2200" dirty="0">
                <a:latin typeface="Arial" panose="020B0604020202020204" pitchFamily="34" charset="0"/>
                <a:cs typeface="Arial" panose="020B0604020202020204" pitchFamily="34" charset="0"/>
              </a:rPr>
              <a:t>Choose stationary or nonstationary model for representative period</a:t>
            </a:r>
          </a:p>
        </p:txBody>
      </p:sp>
      <p:sp>
        <p:nvSpPr>
          <p:cNvPr id="9" name="TextBox 8">
            <a:extLst>
              <a:ext uri="{FF2B5EF4-FFF2-40B4-BE49-F238E27FC236}">
                <a16:creationId xmlns:a16="http://schemas.microsoft.com/office/drawing/2014/main" id="{14CAAE44-C932-4339-926C-B225CB057115}"/>
              </a:ext>
            </a:extLst>
          </p:cNvPr>
          <p:cNvSpPr txBox="1"/>
          <p:nvPr/>
        </p:nvSpPr>
        <p:spPr>
          <a:xfrm>
            <a:off x="388639" y="3984335"/>
            <a:ext cx="3612292" cy="769441"/>
          </a:xfrm>
          <a:prstGeom prst="rect">
            <a:avLst/>
          </a:prstGeom>
          <a:solidFill>
            <a:schemeClr val="accent1">
              <a:lumMod val="20000"/>
              <a:lumOff val="80000"/>
            </a:schemeClr>
          </a:solidFill>
        </p:spPr>
        <p:txBody>
          <a:bodyPr wrap="square" rtlCol="0">
            <a:spAutoFit/>
          </a:bodyPr>
          <a:lstStyle/>
          <a:p>
            <a:pPr algn="ctr"/>
            <a:r>
              <a:rPr lang="en-US" sz="2200" dirty="0">
                <a:latin typeface="Arial" panose="020B0604020202020204" pitchFamily="34" charset="0"/>
                <a:cs typeface="Arial" panose="020B0604020202020204" pitchFamily="34" charset="0"/>
              </a:rPr>
              <a:t>Decide if current conditions represent future period</a:t>
            </a:r>
          </a:p>
        </p:txBody>
      </p:sp>
      <p:cxnSp>
        <p:nvCxnSpPr>
          <p:cNvPr id="5" name="Straight Arrow Connector 4">
            <a:extLst>
              <a:ext uri="{FF2B5EF4-FFF2-40B4-BE49-F238E27FC236}">
                <a16:creationId xmlns:a16="http://schemas.microsoft.com/office/drawing/2014/main" id="{BB39F1A6-41A6-49FB-9737-063747FC5A38}"/>
              </a:ext>
            </a:extLst>
          </p:cNvPr>
          <p:cNvCxnSpPr>
            <a:cxnSpLocks/>
            <a:stCxn id="3" idx="2"/>
            <a:endCxn id="8" idx="0"/>
          </p:cNvCxnSpPr>
          <p:nvPr/>
        </p:nvCxnSpPr>
        <p:spPr>
          <a:xfrm flipH="1">
            <a:off x="2194785" y="1965722"/>
            <a:ext cx="1" cy="450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2B3371E-0527-48D8-B07D-96AF16A5E73D}"/>
              </a:ext>
            </a:extLst>
          </p:cNvPr>
          <p:cNvCxnSpPr>
            <a:cxnSpLocks/>
            <a:stCxn id="8" idx="2"/>
            <a:endCxn id="9" idx="0"/>
          </p:cNvCxnSpPr>
          <p:nvPr/>
        </p:nvCxnSpPr>
        <p:spPr>
          <a:xfrm>
            <a:off x="2194785" y="3524634"/>
            <a:ext cx="0" cy="459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1EB339-57E3-4092-B0AB-B3876672EDF7}"/>
              </a:ext>
            </a:extLst>
          </p:cNvPr>
          <p:cNvSpPr txBox="1"/>
          <p:nvPr/>
        </p:nvSpPr>
        <p:spPr>
          <a:xfrm>
            <a:off x="373889" y="5200853"/>
            <a:ext cx="3612292" cy="769441"/>
          </a:xfrm>
          <a:prstGeom prst="rect">
            <a:avLst/>
          </a:prstGeom>
          <a:solidFill>
            <a:schemeClr val="accent6">
              <a:lumMod val="20000"/>
              <a:lumOff val="80000"/>
            </a:schemeClr>
          </a:solidFill>
        </p:spPr>
        <p:txBody>
          <a:bodyPr wrap="square" rtlCol="0">
            <a:spAutoFit/>
          </a:bodyPr>
          <a:lstStyle/>
          <a:p>
            <a:pPr algn="ctr"/>
            <a:r>
              <a:rPr lang="en-US" sz="2200" dirty="0">
                <a:latin typeface="Arial" panose="020B0604020202020204" pitchFamily="34" charset="0"/>
                <a:cs typeface="Arial" panose="020B0604020202020204" pitchFamily="34" charset="0"/>
              </a:rPr>
              <a:t>Choose (range of) projections</a:t>
            </a:r>
          </a:p>
        </p:txBody>
      </p:sp>
      <p:cxnSp>
        <p:nvCxnSpPr>
          <p:cNvPr id="19" name="Straight Arrow Connector 18">
            <a:extLst>
              <a:ext uri="{FF2B5EF4-FFF2-40B4-BE49-F238E27FC236}">
                <a16:creationId xmlns:a16="http://schemas.microsoft.com/office/drawing/2014/main" id="{9418349E-C015-407C-9021-6F5A19E5DA6A}"/>
              </a:ext>
            </a:extLst>
          </p:cNvPr>
          <p:cNvCxnSpPr>
            <a:cxnSpLocks/>
            <a:stCxn id="9" idx="2"/>
            <a:endCxn id="13" idx="0"/>
          </p:cNvCxnSpPr>
          <p:nvPr/>
        </p:nvCxnSpPr>
        <p:spPr>
          <a:xfrm flipH="1">
            <a:off x="2180035" y="4753776"/>
            <a:ext cx="14750" cy="447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2EBC92F-5ED8-4D4C-A167-CA2B6E7B7173}"/>
              </a:ext>
            </a:extLst>
          </p:cNvPr>
          <p:cNvPicPr>
            <a:picLocks noChangeAspect="1"/>
          </p:cNvPicPr>
          <p:nvPr/>
        </p:nvPicPr>
        <p:blipFill rotWithShape="1">
          <a:blip r:embed="rId3"/>
          <a:srcRect l="15217" t="24541" r="33913" b="34970"/>
          <a:stretch/>
        </p:blipFill>
        <p:spPr>
          <a:xfrm>
            <a:off x="4801019" y="973240"/>
            <a:ext cx="6561794" cy="2937855"/>
          </a:xfrm>
          <a:prstGeom prst="rect">
            <a:avLst/>
          </a:prstGeom>
        </p:spPr>
      </p:pic>
      <p:sp>
        <p:nvSpPr>
          <p:cNvPr id="7" name="TextBox 6">
            <a:extLst>
              <a:ext uri="{FF2B5EF4-FFF2-40B4-BE49-F238E27FC236}">
                <a16:creationId xmlns:a16="http://schemas.microsoft.com/office/drawing/2014/main" id="{03004664-0157-41FE-B56B-1239DCD48C7E}"/>
              </a:ext>
            </a:extLst>
          </p:cNvPr>
          <p:cNvSpPr txBox="1"/>
          <p:nvPr/>
        </p:nvSpPr>
        <p:spPr>
          <a:xfrm>
            <a:off x="4716804" y="4220140"/>
            <a:ext cx="7101307"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Will a model calibrated on climate indicators from 1960-1989 perform well on data from 1990-2019?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Which climate indicators might perform better?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Does choice of calibration and validation periods matter?</a:t>
            </a:r>
          </a:p>
        </p:txBody>
      </p:sp>
      <p:sp>
        <p:nvSpPr>
          <p:cNvPr id="12" name="TextBox 11">
            <a:extLst>
              <a:ext uri="{FF2B5EF4-FFF2-40B4-BE49-F238E27FC236}">
                <a16:creationId xmlns:a16="http://schemas.microsoft.com/office/drawing/2014/main" id="{14E83E57-BC06-CA41-BFFD-72E7D697057E}"/>
              </a:ext>
            </a:extLst>
          </p:cNvPr>
          <p:cNvSpPr txBox="1"/>
          <p:nvPr/>
        </p:nvSpPr>
        <p:spPr>
          <a:xfrm>
            <a:off x="5158596" y="6535679"/>
            <a:ext cx="7033404" cy="307777"/>
          </a:xfrm>
          <a:prstGeom prst="rect">
            <a:avLst/>
          </a:prstGeom>
          <a:noFill/>
        </p:spPr>
        <p:txBody>
          <a:bodyPr wrap="square" rtlCol="0">
            <a:spAutoFit/>
          </a:bodyPr>
          <a:lstStyle/>
          <a:p>
            <a:r>
              <a:rPr lang="en-US" sz="1400" dirty="0"/>
              <a:t>Preliminary Information-Subject to Revision. Not for Citation or Distribution. </a:t>
            </a:r>
          </a:p>
        </p:txBody>
      </p:sp>
      <p:sp>
        <p:nvSpPr>
          <p:cNvPr id="15" name="TextBox 14">
            <a:extLst>
              <a:ext uri="{FF2B5EF4-FFF2-40B4-BE49-F238E27FC236}">
                <a16:creationId xmlns:a16="http://schemas.microsoft.com/office/drawing/2014/main" id="{8E74CF6D-487B-4948-81BB-8EC694441E44}"/>
              </a:ext>
            </a:extLst>
          </p:cNvPr>
          <p:cNvSpPr txBox="1"/>
          <p:nvPr/>
        </p:nvSpPr>
        <p:spPr>
          <a:xfrm>
            <a:off x="9334991" y="3837854"/>
            <a:ext cx="2483120" cy="276999"/>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Luke et al. (2017)</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p:txBody>
      </p:sp>
      <p:sp>
        <p:nvSpPr>
          <p:cNvPr id="4" name="TextBox 3">
            <a:extLst>
              <a:ext uri="{FF2B5EF4-FFF2-40B4-BE49-F238E27FC236}">
                <a16:creationId xmlns:a16="http://schemas.microsoft.com/office/drawing/2014/main" id="{A6190B8D-8D0D-724D-937D-BF23F4CDE552}"/>
              </a:ext>
            </a:extLst>
          </p:cNvPr>
          <p:cNvSpPr txBox="1"/>
          <p:nvPr/>
        </p:nvSpPr>
        <p:spPr>
          <a:xfrm>
            <a:off x="189781" y="6514659"/>
            <a:ext cx="4037162" cy="276999"/>
          </a:xfrm>
          <a:prstGeom prst="rect">
            <a:avLst/>
          </a:prstGeom>
          <a:noFill/>
        </p:spPr>
        <p:txBody>
          <a:bodyPr wrap="square" rtlCol="0">
            <a:spAutoFit/>
          </a:bodyPr>
          <a:lstStyle/>
          <a:p>
            <a:r>
              <a:rPr lang="en-US" sz="1200" dirty="0"/>
              <a:t>Slide Courtesy Jory Hecht, USGS</a:t>
            </a:r>
          </a:p>
        </p:txBody>
      </p:sp>
    </p:spTree>
    <p:extLst>
      <p:ext uri="{BB962C8B-B14F-4D97-AF65-F5344CB8AC3E}">
        <p14:creationId xmlns:p14="http://schemas.microsoft.com/office/powerpoint/2010/main" val="310348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Scope of Work–Communication</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535371" y="2531165"/>
            <a:ext cx="10163834" cy="3916130"/>
          </a:xfrm>
        </p:spPr>
        <p:txBody>
          <a:bodyPr anchor="t">
            <a:normAutofit/>
          </a:bodyPr>
          <a:lstStyle/>
          <a:p>
            <a:pPr>
              <a:lnSpc>
                <a:spcPct val="130000"/>
              </a:lnSpc>
            </a:pPr>
            <a:r>
              <a:rPr lang="en-US" sz="1200" dirty="0"/>
              <a:t>(7) Succinctly summarize the above work in a Fact Sheet or Story Map that provides links to project products to make it easy to find data and results. </a:t>
            </a:r>
          </a:p>
          <a:p>
            <a:pPr>
              <a:lnSpc>
                <a:spcPct val="130000"/>
              </a:lnSpc>
            </a:pPr>
            <a:endParaRPr lang="en-US" sz="1200" dirty="0"/>
          </a:p>
          <a:p>
            <a:pPr marL="171450" indent="-171450">
              <a:lnSpc>
                <a:spcPct val="130000"/>
              </a:lnSpc>
              <a:buFont typeface="Arial" panose="020B0604020202020204" pitchFamily="34" charset="0"/>
              <a:buChar char="•"/>
            </a:pPr>
            <a:r>
              <a:rPr lang="en-US" sz="1200" dirty="0"/>
              <a:t>Summary</a:t>
            </a:r>
          </a:p>
          <a:p>
            <a:pPr marL="171450" indent="-171450">
              <a:lnSpc>
                <a:spcPct val="130000"/>
              </a:lnSpc>
              <a:buFont typeface="Arial" panose="020B0604020202020204" pitchFamily="34" charset="0"/>
              <a:buChar char="•"/>
            </a:pPr>
            <a:r>
              <a:rPr lang="en-US" sz="1200" dirty="0"/>
              <a:t>Some plain-language interpretation.</a:t>
            </a:r>
          </a:p>
          <a:p>
            <a:pPr marL="171450" indent="-171450">
              <a:lnSpc>
                <a:spcPct val="130000"/>
              </a:lnSpc>
              <a:buFont typeface="Arial" panose="020B0604020202020204" pitchFamily="34" charset="0"/>
              <a:buChar char="•"/>
            </a:pPr>
            <a:r>
              <a:rPr lang="en-US" sz="1200" dirty="0"/>
              <a:t>Communication to a broader audience.</a:t>
            </a:r>
          </a:p>
          <a:p>
            <a:pPr marL="171450" lvl="2" indent="-171450">
              <a:lnSpc>
                <a:spcPct val="130000"/>
              </a:lnSpc>
              <a:buFont typeface="Arial" panose="020B0604020202020204" pitchFamily="34" charset="0"/>
              <a:buChar char="•"/>
            </a:pPr>
            <a:endParaRPr lang="en-US" sz="800" dirty="0"/>
          </a:p>
          <a:p>
            <a:pPr>
              <a:lnSpc>
                <a:spcPct val="130000"/>
              </a:lnSpc>
            </a:pPr>
            <a:endParaRPr lang="en-US" sz="1200" dirty="0"/>
          </a:p>
        </p:txBody>
      </p:sp>
      <p:sp>
        <p:nvSpPr>
          <p:cNvPr id="4" name="TextBox 3">
            <a:extLst>
              <a:ext uri="{FF2B5EF4-FFF2-40B4-BE49-F238E27FC236}">
                <a16:creationId xmlns:a16="http://schemas.microsoft.com/office/drawing/2014/main" id="{B8F7A746-12E4-2249-9D86-5B1FF46994E3}"/>
              </a:ext>
            </a:extLst>
          </p:cNvPr>
          <p:cNvSpPr txBox="1"/>
          <p:nvPr/>
        </p:nvSpPr>
        <p:spPr>
          <a:xfrm>
            <a:off x="1768243" y="5096806"/>
            <a:ext cx="9962965" cy="861774"/>
          </a:xfrm>
          <a:prstGeom prst="rect">
            <a:avLst/>
          </a:prstGeom>
          <a:noFill/>
          <a:ln>
            <a:solidFill>
              <a:schemeClr val="accent1">
                <a:lumMod val="75000"/>
              </a:schemeClr>
            </a:solidFill>
          </a:ln>
        </p:spPr>
        <p:txBody>
          <a:bodyPr wrap="square" rtlCol="0">
            <a:spAutoFit/>
          </a:bodyPr>
          <a:lstStyle/>
          <a:p>
            <a:r>
              <a:rPr lang="en-US" i="1" dirty="0">
                <a:solidFill>
                  <a:schemeClr val="tx2"/>
                </a:solidFill>
              </a:rPr>
              <a:t>Communication is not something you add on to science, it is of the essence of science. </a:t>
            </a:r>
          </a:p>
          <a:p>
            <a:br>
              <a:rPr lang="en-US" sz="1600" dirty="0">
                <a:solidFill>
                  <a:schemeClr val="tx2"/>
                </a:solidFill>
              </a:rPr>
            </a:br>
            <a:r>
              <a:rPr lang="en-US" sz="1600" dirty="0">
                <a:solidFill>
                  <a:schemeClr val="tx2"/>
                </a:solidFill>
              </a:rPr>
              <a:t>Alan Alda</a:t>
            </a:r>
            <a:endParaRPr lang="en-US" sz="1600" dirty="0"/>
          </a:p>
        </p:txBody>
      </p:sp>
    </p:spTree>
    <p:extLst>
      <p:ext uri="{BB962C8B-B14F-4D97-AF65-F5344CB8AC3E}">
        <p14:creationId xmlns:p14="http://schemas.microsoft.com/office/powerpoint/2010/main" val="4784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2E5B-34F4-194F-8259-DF5DA67B007E}"/>
              </a:ext>
            </a:extLst>
          </p:cNvPr>
          <p:cNvSpPr>
            <a:spLocks noGrp="1"/>
          </p:cNvSpPr>
          <p:nvPr>
            <p:ph type="title"/>
          </p:nvPr>
        </p:nvSpPr>
        <p:spPr/>
        <p:txBody>
          <a:bodyPr/>
          <a:lstStyle/>
          <a:p>
            <a:r>
              <a:rPr lang="en-US" dirty="0"/>
              <a:t>Additional Thoughts</a:t>
            </a:r>
          </a:p>
        </p:txBody>
      </p:sp>
      <p:sp>
        <p:nvSpPr>
          <p:cNvPr id="5" name="Content Placeholder 4">
            <a:extLst>
              <a:ext uri="{FF2B5EF4-FFF2-40B4-BE49-F238E27FC236}">
                <a16:creationId xmlns:a16="http://schemas.microsoft.com/office/drawing/2014/main" id="{3220C240-F47C-724D-A9B8-912AFAD0CFA9}"/>
              </a:ext>
            </a:extLst>
          </p:cNvPr>
          <p:cNvSpPr>
            <a:spLocks noGrp="1"/>
          </p:cNvSpPr>
          <p:nvPr>
            <p:ph sz="half" idx="1"/>
          </p:nvPr>
        </p:nvSpPr>
        <p:spPr/>
        <p:txBody>
          <a:bodyPr>
            <a:normAutofit/>
          </a:bodyPr>
          <a:lstStyle/>
          <a:p>
            <a:r>
              <a:rPr lang="en-US" dirty="0"/>
              <a:t>We believe that better data, analyses, and interpretations make better decisions.</a:t>
            </a:r>
          </a:p>
        </p:txBody>
      </p:sp>
      <p:sp>
        <p:nvSpPr>
          <p:cNvPr id="6" name="Content Placeholder 5">
            <a:extLst>
              <a:ext uri="{FF2B5EF4-FFF2-40B4-BE49-F238E27FC236}">
                <a16:creationId xmlns:a16="http://schemas.microsoft.com/office/drawing/2014/main" id="{EDA05A3F-821F-CD4D-89CE-66EE0BBE07B3}"/>
              </a:ext>
            </a:extLst>
          </p:cNvPr>
          <p:cNvSpPr>
            <a:spLocks noGrp="1"/>
          </p:cNvSpPr>
          <p:nvPr>
            <p:ph sz="half" idx="2"/>
          </p:nvPr>
        </p:nvSpPr>
        <p:spPr/>
        <p:txBody>
          <a:bodyPr>
            <a:normAutofit/>
          </a:bodyPr>
          <a:lstStyle/>
          <a:p>
            <a:r>
              <a:rPr lang="en-US" dirty="0"/>
              <a:t>Could inform future regionalization. Nonstationarity in regionalization is an open question.</a:t>
            </a:r>
          </a:p>
          <a:p>
            <a:endParaRPr lang="en-US" dirty="0"/>
          </a:p>
        </p:txBody>
      </p:sp>
    </p:spTree>
    <p:extLst>
      <p:ext uri="{BB962C8B-B14F-4D97-AF65-F5344CB8AC3E}">
        <p14:creationId xmlns:p14="http://schemas.microsoft.com/office/powerpoint/2010/main" val="397130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2E5B-34F4-194F-8259-DF5DA67B007E}"/>
              </a:ext>
            </a:extLst>
          </p:cNvPr>
          <p:cNvSpPr>
            <a:spLocks noGrp="1"/>
          </p:cNvSpPr>
          <p:nvPr>
            <p:ph type="title"/>
          </p:nvPr>
        </p:nvSpPr>
        <p:spPr/>
        <p:txBody>
          <a:bodyPr/>
          <a:lstStyle/>
          <a:p>
            <a:r>
              <a:rPr lang="en-US" dirty="0"/>
              <a:t>Additional Thoughts</a:t>
            </a:r>
          </a:p>
        </p:txBody>
      </p:sp>
      <p:sp>
        <p:nvSpPr>
          <p:cNvPr id="5" name="Content Placeholder 4">
            <a:extLst>
              <a:ext uri="{FF2B5EF4-FFF2-40B4-BE49-F238E27FC236}">
                <a16:creationId xmlns:a16="http://schemas.microsoft.com/office/drawing/2014/main" id="{3220C240-F47C-724D-A9B8-912AFAD0CFA9}"/>
              </a:ext>
            </a:extLst>
          </p:cNvPr>
          <p:cNvSpPr>
            <a:spLocks noGrp="1"/>
          </p:cNvSpPr>
          <p:nvPr>
            <p:ph sz="half" idx="1"/>
          </p:nvPr>
        </p:nvSpPr>
        <p:spPr/>
        <p:txBody>
          <a:bodyPr/>
          <a:lstStyle/>
          <a:p>
            <a:r>
              <a:rPr lang="en-US" dirty="0"/>
              <a:t>This (and other work the USGS is doing for the FHWA) will provide defensible methods and a body of data analysis and literature to support decision making.</a:t>
            </a:r>
          </a:p>
        </p:txBody>
      </p:sp>
      <p:sp>
        <p:nvSpPr>
          <p:cNvPr id="6" name="Content Placeholder 5">
            <a:extLst>
              <a:ext uri="{FF2B5EF4-FFF2-40B4-BE49-F238E27FC236}">
                <a16:creationId xmlns:a16="http://schemas.microsoft.com/office/drawing/2014/main" id="{EDA05A3F-821F-CD4D-89CE-66EE0BBE07B3}"/>
              </a:ext>
            </a:extLst>
          </p:cNvPr>
          <p:cNvSpPr>
            <a:spLocks noGrp="1"/>
          </p:cNvSpPr>
          <p:nvPr>
            <p:ph sz="half" idx="2"/>
          </p:nvPr>
        </p:nvSpPr>
        <p:spPr/>
        <p:txBody>
          <a:bodyPr/>
          <a:lstStyle/>
          <a:p>
            <a:r>
              <a:rPr lang="en-US" dirty="0"/>
              <a:t>Hydroclimatic analysis could benefit other studies.</a:t>
            </a:r>
          </a:p>
        </p:txBody>
      </p:sp>
    </p:spTree>
    <p:extLst>
      <p:ext uri="{BB962C8B-B14F-4D97-AF65-F5344CB8AC3E}">
        <p14:creationId xmlns:p14="http://schemas.microsoft.com/office/powerpoint/2010/main" val="102773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0B320-056A-7B44-B943-071209C5DEA3}"/>
              </a:ext>
            </a:extLst>
          </p:cNvPr>
          <p:cNvSpPr>
            <a:spLocks noGrp="1"/>
          </p:cNvSpPr>
          <p:nvPr>
            <p:ph type="title"/>
          </p:nvPr>
        </p:nvSpPr>
        <p:spPr/>
        <p:txBody>
          <a:bodyPr/>
          <a:lstStyle/>
          <a:p>
            <a:r>
              <a:rPr lang="en-US" dirty="0"/>
              <a:t>Q &amp; A</a:t>
            </a:r>
          </a:p>
        </p:txBody>
      </p:sp>
      <p:sp>
        <p:nvSpPr>
          <p:cNvPr id="6" name="Text Placeholder 5">
            <a:extLst>
              <a:ext uri="{FF2B5EF4-FFF2-40B4-BE49-F238E27FC236}">
                <a16:creationId xmlns:a16="http://schemas.microsoft.com/office/drawing/2014/main" id="{8187FF11-E59A-564C-BE82-088170EF4F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584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Scope of Work</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300976" y="2391770"/>
            <a:ext cx="10615961" cy="4254357"/>
          </a:xfrm>
        </p:spPr>
        <p:txBody>
          <a:bodyPr anchor="t">
            <a:normAutofit lnSpcReduction="10000"/>
          </a:bodyPr>
          <a:lstStyle/>
          <a:p>
            <a:pPr marL="342900" indent="-342900">
              <a:lnSpc>
                <a:spcPct val="100000"/>
              </a:lnSpc>
              <a:spcBef>
                <a:spcPts val="0"/>
              </a:spcBef>
              <a:spcAft>
                <a:spcPts val="600"/>
              </a:spcAft>
              <a:buAutoNum type="arabicParenBoth"/>
            </a:pPr>
            <a:r>
              <a:rPr lang="en-US" sz="1600" b="0" dirty="0"/>
              <a:t>Publicly released annual peak streamflow used in study (possibly other metrics of high flow) and watershed-based climate data (metrics of precipitation and temperature). These data will also contain trend results;</a:t>
            </a:r>
          </a:p>
          <a:p>
            <a:pPr marL="342900" indent="-342900">
              <a:lnSpc>
                <a:spcPct val="100000"/>
              </a:lnSpc>
              <a:spcBef>
                <a:spcPts val="0"/>
              </a:spcBef>
              <a:spcAft>
                <a:spcPts val="600"/>
              </a:spcAft>
              <a:buFont typeface="Corbel" panose="020B0503020204020204" pitchFamily="34" charset="0"/>
              <a:buAutoNum type="arabicParenBoth"/>
            </a:pPr>
            <a:r>
              <a:rPr lang="en-US" sz="1600" b="0" dirty="0"/>
              <a:t>Characterize the effects of natural hydroclimatic shifts and potential climate change on annual peak flows in Midwest;</a:t>
            </a:r>
          </a:p>
          <a:p>
            <a:pPr marL="342900" indent="-342900">
              <a:lnSpc>
                <a:spcPct val="100000"/>
              </a:lnSpc>
              <a:spcBef>
                <a:spcPts val="0"/>
              </a:spcBef>
              <a:spcAft>
                <a:spcPts val="600"/>
              </a:spcAft>
              <a:buFont typeface="Corbel" panose="020B0503020204020204" pitchFamily="34" charset="0"/>
              <a:buAutoNum type="arabicParenBoth"/>
            </a:pPr>
            <a:r>
              <a:rPr lang="en-US" sz="1600" b="0" dirty="0"/>
              <a:t>Analyze the seasonality of flood peaks in the region and their trends and implications for trend attribution;</a:t>
            </a:r>
          </a:p>
          <a:p>
            <a:pPr marL="342900" indent="-342900">
              <a:lnSpc>
                <a:spcPct val="110000"/>
              </a:lnSpc>
              <a:spcBef>
                <a:spcPts val="0"/>
              </a:spcBef>
              <a:spcAft>
                <a:spcPts val="600"/>
              </a:spcAft>
              <a:buFont typeface="Corbel" panose="020B0503020204020204" pitchFamily="34" charset="0"/>
              <a:buAutoNum type="arabicParenBoth"/>
            </a:pPr>
            <a:r>
              <a:rPr lang="en-US" sz="1600" b="0" dirty="0"/>
              <a:t>Evaluate the effect of urbanization on flood-peaks in major metropolitan areas in the study region;</a:t>
            </a:r>
          </a:p>
          <a:p>
            <a:pPr marL="342900" indent="-342900">
              <a:lnSpc>
                <a:spcPct val="110000"/>
              </a:lnSpc>
              <a:spcBef>
                <a:spcPts val="0"/>
              </a:spcBef>
              <a:spcAft>
                <a:spcPts val="600"/>
              </a:spcAft>
              <a:buFont typeface="Corbel" panose="020B0503020204020204" pitchFamily="34" charset="0"/>
              <a:buAutoNum type="arabicParenBoth"/>
            </a:pPr>
            <a:r>
              <a:rPr lang="en-US" sz="1600" b="0" dirty="0"/>
              <a:t>Publicly released data that compares flood-frequency adjustment methods at individual sites;</a:t>
            </a:r>
          </a:p>
          <a:p>
            <a:pPr marL="342900" indent="-342900">
              <a:lnSpc>
                <a:spcPct val="110000"/>
              </a:lnSpc>
              <a:spcBef>
                <a:spcPts val="0"/>
              </a:spcBef>
              <a:spcAft>
                <a:spcPts val="600"/>
              </a:spcAft>
              <a:buFont typeface="Corbel" panose="020B0503020204020204" pitchFamily="34" charset="0"/>
              <a:buAutoNum type="arabicParenBoth"/>
            </a:pPr>
            <a:r>
              <a:rPr lang="en-US" sz="1600" b="0" dirty="0"/>
              <a:t>Summarize methods for addressing regional hydroclimatic shifts, climate change, and land-use change in peak-flow frequency analyses in the Midwest; and</a:t>
            </a:r>
          </a:p>
          <a:p>
            <a:pPr marL="342900" indent="-342900">
              <a:lnSpc>
                <a:spcPct val="110000"/>
              </a:lnSpc>
              <a:spcBef>
                <a:spcPts val="0"/>
              </a:spcBef>
              <a:spcAft>
                <a:spcPts val="600"/>
              </a:spcAft>
              <a:buFont typeface="Corbel" panose="020B0503020204020204" pitchFamily="34" charset="0"/>
              <a:buAutoNum type="arabicParenBoth"/>
            </a:pPr>
            <a:r>
              <a:rPr lang="en-US" sz="1600" b="0" dirty="0"/>
              <a:t>Succinctly summarize the above work in a short fact sheet or story map that provides links to project products to make it easy to find data and results. </a:t>
            </a:r>
          </a:p>
        </p:txBody>
      </p:sp>
    </p:spTree>
    <p:extLst>
      <p:ext uri="{BB962C8B-B14F-4D97-AF65-F5344CB8AC3E}">
        <p14:creationId xmlns:p14="http://schemas.microsoft.com/office/powerpoint/2010/main" val="247897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rmAutofit fontScale="90000"/>
          </a:bodyPr>
          <a:lstStyle/>
          <a:p>
            <a:r>
              <a:rPr lang="en-US" dirty="0">
                <a:solidFill>
                  <a:schemeClr val="bg1"/>
                </a:solidFill>
              </a:rPr>
              <a:t>Scope of Work–Hydroclimatic Variability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535371" y="2531165"/>
            <a:ext cx="10163834" cy="3916130"/>
          </a:xfrm>
        </p:spPr>
        <p:txBody>
          <a:bodyPr anchor="t">
            <a:normAutofit fontScale="92500" lnSpcReduction="10000"/>
          </a:bodyPr>
          <a:lstStyle/>
          <a:p>
            <a:pPr>
              <a:lnSpc>
                <a:spcPct val="130000"/>
              </a:lnSpc>
            </a:pPr>
            <a:r>
              <a:rPr lang="en-US" sz="1200" dirty="0"/>
              <a:t>(1) Publicly released annual peak streamflow used in study (possibly other metrics of high flow) and watershed-based climate data (metrics of precipitation and temperature). These data will also contain trend results.</a:t>
            </a:r>
            <a:br>
              <a:rPr lang="en-US" sz="1200" dirty="0"/>
            </a:br>
            <a:endParaRPr lang="en-US" sz="1200" dirty="0"/>
          </a:p>
          <a:p>
            <a:pPr>
              <a:lnSpc>
                <a:spcPct val="130000"/>
              </a:lnSpc>
            </a:pPr>
            <a:r>
              <a:rPr lang="en-US" sz="1200" dirty="0"/>
              <a:t>Data Release</a:t>
            </a:r>
          </a:p>
          <a:p>
            <a:pPr marL="171450" indent="-171450">
              <a:lnSpc>
                <a:spcPct val="130000"/>
              </a:lnSpc>
              <a:buFont typeface="Arial" panose="020B0604020202020204" pitchFamily="34" charset="0"/>
              <a:buChar char="•"/>
            </a:pPr>
            <a:r>
              <a:rPr lang="en-US" sz="1200" dirty="0"/>
              <a:t>Trends (monotonic trends adjusted for serial correlation)</a:t>
            </a:r>
          </a:p>
          <a:p>
            <a:pPr marL="171450" indent="-171450">
              <a:lnSpc>
                <a:spcPct val="130000"/>
              </a:lnSpc>
              <a:buFont typeface="Arial" panose="020B0604020202020204" pitchFamily="34" charset="0"/>
              <a:buChar char="•"/>
            </a:pPr>
            <a:r>
              <a:rPr lang="en-US" sz="1200" dirty="0"/>
              <a:t>Change points</a:t>
            </a:r>
          </a:p>
          <a:p>
            <a:pPr marL="171450" indent="-171450">
              <a:lnSpc>
                <a:spcPct val="130000"/>
              </a:lnSpc>
              <a:buFont typeface="Arial" panose="020B0604020202020204" pitchFamily="34" charset="0"/>
              <a:buChar char="•"/>
            </a:pPr>
            <a:r>
              <a:rPr lang="en-US" sz="1200" dirty="0"/>
              <a:t>Serial correlation (memory, persistence)</a:t>
            </a:r>
          </a:p>
          <a:p>
            <a:pPr marL="171450" indent="-171450">
              <a:lnSpc>
                <a:spcPct val="130000"/>
              </a:lnSpc>
              <a:buFont typeface="Arial" panose="020B0604020202020204" pitchFamily="34" charset="0"/>
              <a:buChar char="•"/>
            </a:pPr>
            <a:r>
              <a:rPr lang="en-US" sz="1200" dirty="0"/>
              <a:t>Changes in heavy/extreme precipitation</a:t>
            </a:r>
          </a:p>
          <a:p>
            <a:pPr marL="171450" indent="-171450">
              <a:lnSpc>
                <a:spcPct val="130000"/>
              </a:lnSpc>
              <a:buFont typeface="Arial" panose="020B0604020202020204" pitchFamily="34" charset="0"/>
              <a:buChar char="•"/>
            </a:pPr>
            <a:r>
              <a:rPr lang="en-US" sz="1200" dirty="0"/>
              <a:t>Graphics depicting trends in streamflow, precipitation, and temperature.</a:t>
            </a:r>
          </a:p>
          <a:p>
            <a:pPr marL="171450" indent="-171450">
              <a:lnSpc>
                <a:spcPct val="130000"/>
              </a:lnSpc>
              <a:buFont typeface="Arial" panose="020B0604020202020204" pitchFamily="34" charset="0"/>
              <a:buChar char="•"/>
            </a:pPr>
            <a:r>
              <a:rPr lang="en-US" sz="1200" dirty="0"/>
              <a:t>Extensive body of results for each State.</a:t>
            </a:r>
          </a:p>
          <a:p>
            <a:pPr marL="171450" indent="-171450">
              <a:lnSpc>
                <a:spcPct val="130000"/>
              </a:lnSpc>
              <a:buFont typeface="Arial" panose="020B0604020202020204" pitchFamily="34" charset="0"/>
              <a:buChar char="•"/>
            </a:pPr>
            <a:r>
              <a:rPr lang="en-US" sz="1200" dirty="0"/>
              <a:t>Period of record, 75-, 50-, and 30-year periods to show how the picture may differ long-term compared to short-term.</a:t>
            </a:r>
          </a:p>
          <a:p>
            <a:pPr>
              <a:lnSpc>
                <a:spcPct val="130000"/>
              </a:lnSpc>
            </a:pPr>
            <a:endParaRPr lang="en-US" sz="1200" dirty="0"/>
          </a:p>
        </p:txBody>
      </p:sp>
    </p:spTree>
    <p:extLst>
      <p:ext uri="{BB962C8B-B14F-4D97-AF65-F5344CB8AC3E}">
        <p14:creationId xmlns:p14="http://schemas.microsoft.com/office/powerpoint/2010/main" val="115513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rmAutofit fontScale="90000"/>
          </a:bodyPr>
          <a:lstStyle/>
          <a:p>
            <a:r>
              <a:rPr lang="en-US" dirty="0">
                <a:solidFill>
                  <a:schemeClr val="bg1"/>
                </a:solidFill>
              </a:rPr>
              <a:t>Scope of Work –Hydroclimatic Variability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549469" y="2536044"/>
            <a:ext cx="10163834" cy="3916130"/>
          </a:xfrm>
        </p:spPr>
        <p:txBody>
          <a:bodyPr anchor="t">
            <a:normAutofit/>
          </a:bodyPr>
          <a:lstStyle/>
          <a:p>
            <a:pPr>
              <a:lnSpc>
                <a:spcPct val="130000"/>
              </a:lnSpc>
            </a:pPr>
            <a:r>
              <a:rPr lang="en-US" sz="1200" dirty="0"/>
              <a:t>(2) Characterize the effects of natural hydroclimatic shifts and potential climate change on annual peak flows in study area;</a:t>
            </a:r>
            <a:br>
              <a:rPr lang="en-US" sz="1200" dirty="0"/>
            </a:br>
            <a:endParaRPr lang="en-US" sz="1200" b="0" dirty="0"/>
          </a:p>
          <a:p>
            <a:pPr>
              <a:lnSpc>
                <a:spcPct val="130000"/>
              </a:lnSpc>
            </a:pPr>
            <a:r>
              <a:rPr lang="en-US" sz="1200" b="0" dirty="0"/>
              <a:t>Multi-Chapter Scientific Investigations Report—One Chapter for Each State</a:t>
            </a:r>
          </a:p>
          <a:p>
            <a:pPr marL="171450" indent="-171450">
              <a:lnSpc>
                <a:spcPct val="130000"/>
              </a:lnSpc>
              <a:buFont typeface="Arial" panose="020B0604020202020204" pitchFamily="34" charset="0"/>
              <a:buChar char="•"/>
            </a:pPr>
            <a:r>
              <a:rPr lang="en-US" sz="1200" b="0" dirty="0"/>
              <a:t>Interpretation of the hydroclimatic trends and their implications for flood-frequency analysis.</a:t>
            </a:r>
          </a:p>
          <a:p>
            <a:pPr marL="171450" indent="-171450">
              <a:lnSpc>
                <a:spcPct val="130000"/>
              </a:lnSpc>
              <a:buFont typeface="Arial" panose="020B0604020202020204" pitchFamily="34" charset="0"/>
              <a:buChar char="•"/>
            </a:pPr>
            <a:r>
              <a:rPr lang="en-US" sz="1200" b="0" dirty="0"/>
              <a:t>Special consideration of each State’s challenges.</a:t>
            </a:r>
          </a:p>
        </p:txBody>
      </p:sp>
    </p:spTree>
    <p:extLst>
      <p:ext uri="{BB962C8B-B14F-4D97-AF65-F5344CB8AC3E}">
        <p14:creationId xmlns:p14="http://schemas.microsoft.com/office/powerpoint/2010/main" val="205819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57D5-8010-0F43-A75B-65E9D4D1C4E3}"/>
              </a:ext>
            </a:extLst>
          </p:cNvPr>
          <p:cNvSpPr>
            <a:spLocks noGrp="1"/>
          </p:cNvSpPr>
          <p:nvPr>
            <p:ph type="title"/>
          </p:nvPr>
        </p:nvSpPr>
        <p:spPr/>
        <p:txBody>
          <a:bodyPr/>
          <a:lstStyle/>
          <a:p>
            <a:r>
              <a:rPr lang="en-US" dirty="0"/>
              <a:t>Why We Do What We Do</a:t>
            </a:r>
          </a:p>
        </p:txBody>
      </p:sp>
      <p:pic>
        <p:nvPicPr>
          <p:cNvPr id="4" name="Content Placeholder 3">
            <a:extLst>
              <a:ext uri="{FF2B5EF4-FFF2-40B4-BE49-F238E27FC236}">
                <a16:creationId xmlns:a16="http://schemas.microsoft.com/office/drawing/2014/main" id="{EE6D784F-FF6B-5C48-B26E-3B33B96DC148}"/>
              </a:ext>
            </a:extLst>
          </p:cNvPr>
          <p:cNvPicPr>
            <a:picLocks noGrp="1" noChangeAspect="1"/>
          </p:cNvPicPr>
          <p:nvPr>
            <p:ph idx="1"/>
          </p:nvPr>
        </p:nvPicPr>
        <p:blipFill>
          <a:blip r:embed="rId2"/>
          <a:stretch>
            <a:fillRect/>
          </a:stretch>
        </p:blipFill>
        <p:spPr>
          <a:xfrm>
            <a:off x="5376863" y="1570228"/>
            <a:ext cx="6172200" cy="3466719"/>
          </a:xfrm>
        </p:spPr>
      </p:pic>
      <p:sp>
        <p:nvSpPr>
          <p:cNvPr id="5" name="Rectangle 4">
            <a:extLst>
              <a:ext uri="{FF2B5EF4-FFF2-40B4-BE49-F238E27FC236}">
                <a16:creationId xmlns:a16="http://schemas.microsoft.com/office/drawing/2014/main" id="{AA9599D3-D531-F745-A7CC-BC874D29C0D8}"/>
              </a:ext>
            </a:extLst>
          </p:cNvPr>
          <p:cNvSpPr/>
          <p:nvPr/>
        </p:nvSpPr>
        <p:spPr>
          <a:xfrm>
            <a:off x="5510981" y="5287772"/>
            <a:ext cx="6096000" cy="1077218"/>
          </a:xfrm>
          <a:prstGeom prst="rect">
            <a:avLst/>
          </a:prstGeom>
        </p:spPr>
        <p:txBody>
          <a:bodyPr>
            <a:spAutoFit/>
          </a:bodyPr>
          <a:lstStyle/>
          <a:p>
            <a:r>
              <a:rPr lang="en-US" sz="1600" dirty="0"/>
              <a:t>Two people were killed when a flash flood washed out a highway, causing a chasm up to 70 feet deep on the Standing Rock Sioux Tribe reservation in North Dakota, July 9, 2019. BIA Road 3, “Kenel Road”</a:t>
            </a:r>
          </a:p>
        </p:txBody>
      </p:sp>
      <p:sp>
        <p:nvSpPr>
          <p:cNvPr id="6" name="TextBox 5">
            <a:extLst>
              <a:ext uri="{FF2B5EF4-FFF2-40B4-BE49-F238E27FC236}">
                <a16:creationId xmlns:a16="http://schemas.microsoft.com/office/drawing/2014/main" id="{3EA85FA8-0F5A-C74F-8EDD-609D0CEF03D5}"/>
              </a:ext>
            </a:extLst>
          </p:cNvPr>
          <p:cNvSpPr txBox="1"/>
          <p:nvPr/>
        </p:nvSpPr>
        <p:spPr>
          <a:xfrm>
            <a:off x="4880641" y="6538871"/>
            <a:ext cx="6726340" cy="200055"/>
          </a:xfrm>
          <a:prstGeom prst="rect">
            <a:avLst/>
          </a:prstGeom>
          <a:noFill/>
        </p:spPr>
        <p:txBody>
          <a:bodyPr wrap="square" rtlCol="0">
            <a:spAutoFit/>
          </a:bodyPr>
          <a:lstStyle/>
          <a:p>
            <a:r>
              <a:rPr lang="en-US" sz="700" dirty="0"/>
              <a:t>https://www.dakotanewsnow.com/content/news/Authorities-search-for-missing-people-after-highway-washout-south-of-Fort-Yates-512489172.html</a:t>
            </a:r>
          </a:p>
        </p:txBody>
      </p:sp>
    </p:spTree>
    <p:extLst>
      <p:ext uri="{BB962C8B-B14F-4D97-AF65-F5344CB8AC3E}">
        <p14:creationId xmlns:p14="http://schemas.microsoft.com/office/powerpoint/2010/main" val="184973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A06BACD-6ED1-2C4B-A7CA-F27446E5BB03}"/>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pPr>
              <a:lnSpc>
                <a:spcPct val="140000"/>
              </a:lnSpc>
            </a:pPr>
            <a:r>
              <a:rPr lang="en-US" sz="2500" dirty="0"/>
              <a:t>Increased Intense Precipitation? </a:t>
            </a:r>
          </a:p>
        </p:txBody>
      </p:sp>
      <p:sp>
        <p:nvSpPr>
          <p:cNvPr id="33" name="Rectangle 18">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D61751-28AD-A841-9769-1F5011EB0560}"/>
              </a:ext>
            </a:extLst>
          </p:cNvPr>
          <p:cNvSpPr>
            <a:spLocks noGrp="1"/>
          </p:cNvSpPr>
          <p:nvPr>
            <p:ph sz="half" idx="1"/>
          </p:nvPr>
        </p:nvSpPr>
        <p:spPr>
          <a:xfrm>
            <a:off x="637874" y="2934455"/>
            <a:ext cx="3616073" cy="2840139"/>
          </a:xfrm>
        </p:spPr>
        <p:txBody>
          <a:bodyPr vert="horz" lIns="109728" tIns="109728" rIns="109728" bIns="91440" rtlCol="0" anchor="t">
            <a:normAutofit/>
          </a:bodyPr>
          <a:lstStyle/>
          <a:p>
            <a:pPr>
              <a:lnSpc>
                <a:spcPct val="130000"/>
              </a:lnSpc>
            </a:pPr>
            <a:r>
              <a:rPr lang="en-US" sz="700" b="0" dirty="0"/>
              <a:t>The culvert that washed away had been identified for replacement seven years ago because it had started to bow. It was still solid and washed away in one piece, but it fell victim to erosion from 7 inches of rain. It’s being replaced with a double-cell concrete box culvert -- each cell 10 feet wide and 6 feet long -- which was made and hauled to the site one section at a time.</a:t>
            </a:r>
          </a:p>
          <a:p>
            <a:pPr>
              <a:lnSpc>
                <a:spcPct val="130000"/>
              </a:lnSpc>
            </a:pPr>
            <a:r>
              <a:rPr lang="en-US" sz="700" b="0" dirty="0"/>
              <a:t>The project in April was bid at $1.45 million. The original plan was to leave the old culvert in place until a new one was installed. Since the culvert washed away, workers had to divert the water, adding time and cost to the project. </a:t>
            </a:r>
          </a:p>
        </p:txBody>
      </p:sp>
      <p:pic>
        <p:nvPicPr>
          <p:cNvPr id="6" name="Content Placeholder 5">
            <a:extLst>
              <a:ext uri="{FF2B5EF4-FFF2-40B4-BE49-F238E27FC236}">
                <a16:creationId xmlns:a16="http://schemas.microsoft.com/office/drawing/2014/main" id="{E76259D6-1DD2-624F-9470-4D9D3F719B64}"/>
              </a:ext>
            </a:extLst>
          </p:cNvPr>
          <p:cNvPicPr>
            <a:picLocks noGrp="1" noChangeAspect="1"/>
          </p:cNvPicPr>
          <p:nvPr>
            <p:ph sz="half" idx="2"/>
          </p:nvPr>
        </p:nvPicPr>
        <p:blipFill>
          <a:blip r:embed="rId2"/>
          <a:stretch>
            <a:fillRect/>
          </a:stretch>
        </p:blipFill>
        <p:spPr>
          <a:xfrm>
            <a:off x="5188714" y="1401371"/>
            <a:ext cx="6514470" cy="4055257"/>
          </a:xfrm>
          <a:prstGeom prst="rect">
            <a:avLst/>
          </a:prstGeom>
        </p:spPr>
      </p:pic>
      <p:sp>
        <p:nvSpPr>
          <p:cNvPr id="34" name="Rectangle 20">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13B9FE1-8AD0-8146-81DE-883C2BD16A7E}"/>
              </a:ext>
            </a:extLst>
          </p:cNvPr>
          <p:cNvSpPr txBox="1"/>
          <p:nvPr/>
        </p:nvSpPr>
        <p:spPr>
          <a:xfrm>
            <a:off x="5188714" y="6326459"/>
            <a:ext cx="6215266" cy="430887"/>
          </a:xfrm>
          <a:prstGeom prst="rect">
            <a:avLst/>
          </a:prstGeom>
          <a:noFill/>
        </p:spPr>
        <p:txBody>
          <a:bodyPr wrap="square" rtlCol="0">
            <a:spAutoFit/>
          </a:bodyPr>
          <a:lstStyle/>
          <a:p>
            <a:r>
              <a:rPr lang="en-US" sz="1050" dirty="0"/>
              <a:t>https://www.grandforksherald.com/news/traffic-and-construction/4811066-Work-nearly-done-on-washed-out-reservation-road-where-2-people-died</a:t>
            </a:r>
          </a:p>
        </p:txBody>
      </p:sp>
      <p:sp>
        <p:nvSpPr>
          <p:cNvPr id="2" name="TextBox 1">
            <a:extLst>
              <a:ext uri="{FF2B5EF4-FFF2-40B4-BE49-F238E27FC236}">
                <a16:creationId xmlns:a16="http://schemas.microsoft.com/office/drawing/2014/main" id="{8F12FC37-1F13-364D-AFA4-18F5B29FA805}"/>
              </a:ext>
            </a:extLst>
          </p:cNvPr>
          <p:cNvSpPr txBox="1"/>
          <p:nvPr/>
        </p:nvSpPr>
        <p:spPr>
          <a:xfrm>
            <a:off x="333616" y="5117522"/>
            <a:ext cx="3976778" cy="954107"/>
          </a:xfrm>
          <a:prstGeom prst="rect">
            <a:avLst/>
          </a:prstGeom>
          <a:noFill/>
        </p:spPr>
        <p:txBody>
          <a:bodyPr wrap="square" rtlCol="0">
            <a:spAutoFit/>
          </a:bodyPr>
          <a:lstStyle/>
          <a:p>
            <a:r>
              <a:rPr lang="en-US" sz="1400" dirty="0"/>
              <a:t>How have hydrologic conditions evolved? </a:t>
            </a:r>
          </a:p>
          <a:p>
            <a:r>
              <a:rPr lang="en-US" sz="1400" dirty="0"/>
              <a:t>We will analyze trends in indices of extreme precipitation. </a:t>
            </a:r>
            <a:br>
              <a:rPr lang="en-US" sz="1400" dirty="0"/>
            </a:br>
            <a:r>
              <a:rPr lang="en-US" sz="1400" dirty="0"/>
              <a:t>One part of the puzzle.</a:t>
            </a:r>
          </a:p>
        </p:txBody>
      </p:sp>
    </p:spTree>
    <p:extLst>
      <p:ext uri="{BB962C8B-B14F-4D97-AF65-F5344CB8AC3E}">
        <p14:creationId xmlns:p14="http://schemas.microsoft.com/office/powerpoint/2010/main" val="20383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592A6-7962-594A-89D6-05A4ACDC048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Scope of Work–Seasonality</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a:xfrm>
            <a:off x="1535371" y="2531165"/>
            <a:ext cx="10163834" cy="3916130"/>
          </a:xfrm>
        </p:spPr>
        <p:txBody>
          <a:bodyPr anchor="t">
            <a:normAutofit/>
          </a:bodyPr>
          <a:lstStyle/>
          <a:p>
            <a:pPr>
              <a:lnSpc>
                <a:spcPct val="130000"/>
              </a:lnSpc>
            </a:pPr>
            <a:r>
              <a:rPr lang="en-US" sz="1200" dirty="0"/>
              <a:t>(3) Analyze the seasonality of flood peaks in the region and their trends and implications for trend attribution;</a:t>
            </a:r>
            <a:br>
              <a:rPr lang="en-US" sz="1200" dirty="0"/>
            </a:br>
            <a:endParaRPr lang="en-US" sz="1200" dirty="0"/>
          </a:p>
          <a:p>
            <a:pPr marL="171450" indent="-171450">
              <a:lnSpc>
                <a:spcPct val="130000"/>
              </a:lnSpc>
              <a:buFont typeface="Arial" panose="020B0604020202020204" pitchFamily="34" charset="0"/>
              <a:buChar char="•"/>
            </a:pPr>
            <a:r>
              <a:rPr lang="en-US" sz="1200" dirty="0"/>
              <a:t>Seasonality informs attribution.</a:t>
            </a:r>
          </a:p>
          <a:p>
            <a:pPr marL="171450" indent="-171450">
              <a:lnSpc>
                <a:spcPct val="130000"/>
              </a:lnSpc>
              <a:buFont typeface="Arial" panose="020B0604020202020204" pitchFamily="34" charset="0"/>
              <a:buChar char="•"/>
            </a:pPr>
            <a:r>
              <a:rPr lang="en-US" sz="1200" dirty="0"/>
              <a:t>Seasonality has early-warning implications and duration implications.</a:t>
            </a:r>
          </a:p>
          <a:p>
            <a:pPr marL="171450" indent="-171450">
              <a:lnSpc>
                <a:spcPct val="130000"/>
              </a:lnSpc>
              <a:buFont typeface="Arial" panose="020B0604020202020204" pitchFamily="34" charset="0"/>
              <a:buChar char="•"/>
            </a:pPr>
            <a:r>
              <a:rPr lang="en-US" sz="1200" dirty="0"/>
              <a:t>Flood changes may occur on one season, primary flood season may change from one season to another, or increases (decreases) in flooding may occur in all seasons.</a:t>
            </a:r>
          </a:p>
        </p:txBody>
      </p:sp>
    </p:spTree>
    <p:extLst>
      <p:ext uri="{BB962C8B-B14F-4D97-AF65-F5344CB8AC3E}">
        <p14:creationId xmlns:p14="http://schemas.microsoft.com/office/powerpoint/2010/main" val="319248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8EFB-FA63-6B4D-BD87-1120E810C5ED}"/>
              </a:ext>
            </a:extLst>
          </p:cNvPr>
          <p:cNvSpPr>
            <a:spLocks noGrp="1"/>
          </p:cNvSpPr>
          <p:nvPr>
            <p:ph type="title"/>
          </p:nvPr>
        </p:nvSpPr>
        <p:spPr/>
        <p:txBody>
          <a:bodyPr>
            <a:noAutofit/>
          </a:bodyPr>
          <a:lstStyle/>
          <a:p>
            <a:r>
              <a:rPr lang="en-US" sz="1200" dirty="0"/>
              <a:t>October 13, 2020</a:t>
            </a:r>
            <a:br>
              <a:rPr lang="en-US" sz="1200" b="0" dirty="0"/>
            </a:br>
            <a:r>
              <a:rPr lang="en-US" sz="1200" b="0" dirty="0"/>
              <a:t>Based on provisional data  on USGS WaterWatch since October 1, 2006, the longest flood duration in the country occurred on the James River of North Dakota and South Dakota. The James River near Stratford, South Dakota (streamgage 06472000) was above flood stage 545 days in 2019 and 2020 and only recently returned to below flood stage conditions. The James River at Columbia, South Dakota, has been above flood stage for 513 days. </a:t>
            </a:r>
            <a:endParaRPr lang="en-US" sz="1200" dirty="0"/>
          </a:p>
        </p:txBody>
      </p:sp>
      <p:pic>
        <p:nvPicPr>
          <p:cNvPr id="1026" name="Picture 2" descr="Image preview">
            <a:extLst>
              <a:ext uri="{FF2B5EF4-FFF2-40B4-BE49-F238E27FC236}">
                <a16:creationId xmlns:a16="http://schemas.microsoft.com/office/drawing/2014/main" id="{6DCECA31-390B-2D49-82F1-0EA1B86042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6863" y="1099230"/>
            <a:ext cx="6172200" cy="4408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41EF5D-B166-F84B-93DF-BDADF6D76046}"/>
              </a:ext>
            </a:extLst>
          </p:cNvPr>
          <p:cNvSpPr txBox="1"/>
          <p:nvPr/>
        </p:nvSpPr>
        <p:spPr>
          <a:xfrm>
            <a:off x="9175531" y="6396335"/>
            <a:ext cx="3142593" cy="400110"/>
          </a:xfrm>
          <a:prstGeom prst="rect">
            <a:avLst/>
          </a:prstGeom>
          <a:noFill/>
        </p:spPr>
        <p:txBody>
          <a:bodyPr wrap="square" rtlCol="0">
            <a:spAutoFit/>
          </a:bodyPr>
          <a:lstStyle/>
          <a:p>
            <a:r>
              <a:rPr lang="en-US" sz="1000" dirty="0"/>
              <a:t>Preliminary Information-Subject to Revision. Not for Citation or Distribution. </a:t>
            </a:r>
          </a:p>
        </p:txBody>
      </p:sp>
    </p:spTree>
    <p:extLst>
      <p:ext uri="{BB962C8B-B14F-4D97-AF65-F5344CB8AC3E}">
        <p14:creationId xmlns:p14="http://schemas.microsoft.com/office/powerpoint/2010/main" val="1509714849"/>
      </p:ext>
    </p:extLst>
  </p:cSld>
  <p:clrMapOvr>
    <a:masterClrMapping/>
  </p:clrMapOvr>
</p:sld>
</file>

<file path=ppt/theme/theme1.xml><?xml version="1.0" encoding="utf-8"?>
<a:theme xmlns:a="http://schemas.openxmlformats.org/drawingml/2006/main" name="ShojiVTI">
  <a:themeElements>
    <a:clrScheme name="AnalogousFromLightSeed_2SEEDS">
      <a:dk1>
        <a:srgbClr val="000000"/>
      </a:dk1>
      <a:lt1>
        <a:srgbClr val="FFFFFF"/>
      </a:lt1>
      <a:dk2>
        <a:srgbClr val="21303A"/>
      </a:dk2>
      <a:lt2>
        <a:srgbClr val="E2E3E8"/>
      </a:lt2>
      <a:accent1>
        <a:srgbClr val="A9A274"/>
      </a:accent1>
      <a:accent2>
        <a:srgbClr val="BB9B82"/>
      </a:accent2>
      <a:accent3>
        <a:srgbClr val="9AA57D"/>
      </a:accent3>
      <a:accent4>
        <a:srgbClr val="73A9A9"/>
      </a:accent4>
      <a:accent5>
        <a:srgbClr val="84A6BD"/>
      </a:accent5>
      <a:accent6>
        <a:srgbClr val="7F89BA"/>
      </a:accent6>
      <a:hlink>
        <a:srgbClr val="6973AE"/>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C913228723924280983BDCB34D0F6E" ma:contentTypeVersion="10" ma:contentTypeDescription="Create a new document." ma:contentTypeScope="" ma:versionID="e05c4dd271018809ce080b19ed12d2d0">
  <xsd:schema xmlns:xsd="http://www.w3.org/2001/XMLSchema" xmlns:xs="http://www.w3.org/2001/XMLSchema" xmlns:p="http://schemas.microsoft.com/office/2006/metadata/properties" xmlns:ns2="a6766774-30a2-4c8d-b456-98a46e3489f0" xmlns:ns3="7cb56a8f-c205-45ee-9d88-4096a00fd0fc" targetNamespace="http://schemas.microsoft.com/office/2006/metadata/properties" ma:root="true" ma:fieldsID="a3d3673f71196d21735377310efc8aaa" ns2:_="" ns3:_="">
    <xsd:import namespace="a6766774-30a2-4c8d-b456-98a46e3489f0"/>
    <xsd:import namespace="7cb56a8f-c205-45ee-9d88-4096a00fd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66774-30a2-4c8d-b456-98a46e3489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b56a8f-c205-45ee-9d88-4096a00fd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AFAE2-59BF-43EC-8479-E15E759D5093}">
  <ds:schemaRefs>
    <ds:schemaRef ds:uri="http://schemas.microsoft.com/sharepoint/v3/contenttype/forms"/>
  </ds:schemaRefs>
</ds:datastoreItem>
</file>

<file path=customXml/itemProps2.xml><?xml version="1.0" encoding="utf-8"?>
<ds:datastoreItem xmlns:ds="http://schemas.openxmlformats.org/officeDocument/2006/customXml" ds:itemID="{6FE83B46-D033-48FD-983D-16A2A32B7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66774-30a2-4c8d-b456-98a46e3489f0"/>
    <ds:schemaRef ds:uri="7cb56a8f-c205-45ee-9d88-4096a00fd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3280F6-C9AB-4AD7-85B3-1BF4F8CB884B}">
  <ds:schemaRefs>
    <ds:schemaRef ds:uri="7cb56a8f-c205-45ee-9d88-4096a00fd0fc"/>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a6766774-30a2-4c8d-b456-98a46e3489f0"/>
    <ds:schemaRef ds:uri="http://schemas.microsoft.com/office/infopath/2007/PartnerControl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153</TotalTime>
  <Words>1848</Words>
  <Application>Microsoft Office PowerPoint</Application>
  <PresentationFormat>Widescreen</PresentationFormat>
  <Paragraphs>140</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Meiryo</vt:lpstr>
      <vt:lpstr>Arial</vt:lpstr>
      <vt:lpstr>Calibri</vt:lpstr>
      <vt:lpstr>Consolas</vt:lpstr>
      <vt:lpstr>Corbel</vt:lpstr>
      <vt:lpstr>ShojiVTI</vt:lpstr>
      <vt:lpstr>Flood-Frequency Analysis in the Midwest:  Addressing Potential Nonstationary Annual Peak-Flow Records</vt:lpstr>
      <vt:lpstr>Scope of Work</vt:lpstr>
      <vt:lpstr>Scope of Work</vt:lpstr>
      <vt:lpstr>Scope of Work–Hydroclimatic Variability</vt:lpstr>
      <vt:lpstr>Scope of Work –Hydroclimatic Variability</vt:lpstr>
      <vt:lpstr>Why We Do What We Do</vt:lpstr>
      <vt:lpstr>Increased Intense Precipitation? </vt:lpstr>
      <vt:lpstr>Scope of Work–Seasonality</vt:lpstr>
      <vt:lpstr>October 13, 2020 Based on provisional data  on USGS WaterWatch since October 1, 2006, the longest flood duration in the country occurred on the James River of North Dakota and South Dakota. The James River near Stratford, South Dakota (streamgage 06472000) was above flood stage 545 days in 2019 and 2020 and only recently returned to below flood stage conditions. The James River at Columbia, South Dakota, has been above flood stage for 513 days. </vt:lpstr>
      <vt:lpstr>Scope of Work–Urbanization</vt:lpstr>
      <vt:lpstr>Urban Flooding</vt:lpstr>
      <vt:lpstr>Population Growth </vt:lpstr>
      <vt:lpstr>Caveat</vt:lpstr>
      <vt:lpstr>Scope of Work–Nonstationary Flood-Frequency Analysis</vt:lpstr>
      <vt:lpstr>Bulletin 17C</vt:lpstr>
      <vt:lpstr>These issues will make their way into Federally mandated methods.</vt:lpstr>
      <vt:lpstr>Federal, State, and Local  Regulations, Orders, and Other Activities Affect What We Do</vt:lpstr>
      <vt:lpstr>Whether or not climate change is addressed explicitly, we live in an area of high natural hydroclimatic variability.</vt:lpstr>
      <vt:lpstr>Hydroclimatic Variability</vt:lpstr>
      <vt:lpstr>Hydroclimatic Persistence </vt:lpstr>
      <vt:lpstr>Annual Peak Flows</vt:lpstr>
      <vt:lpstr>Peak-flow Frequency Curves</vt:lpstr>
      <vt:lpstr>Considering infrastructure design life</vt:lpstr>
      <vt:lpstr>Scope of Work–Communication</vt:lpstr>
      <vt:lpstr>Additional Thoughts</vt:lpstr>
      <vt:lpstr>Additional Thoughts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Flood-Frequency Analysis in the Midwest:  Addressing Potential Nonstationary Annual Peak-Flow Records</dc:title>
  <dc:creator>Ryberg, Karen R</dc:creator>
  <cp:lastModifiedBy>Dave Huft</cp:lastModifiedBy>
  <cp:revision>7</cp:revision>
  <cp:lastPrinted>2020-11-10T21:41:18Z</cp:lastPrinted>
  <dcterms:created xsi:type="dcterms:W3CDTF">2020-11-02T17:10:06Z</dcterms:created>
  <dcterms:modified xsi:type="dcterms:W3CDTF">2020-11-10T21:42:00Z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0x01010067C913228723924280983BDCB34D0F6E</vt:lpwstr>
  </property>
</Properties>
</file>